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9" r:id="rId2"/>
    <p:sldId id="282" r:id="rId3"/>
    <p:sldId id="283" r:id="rId4"/>
    <p:sldId id="284" r:id="rId5"/>
    <p:sldId id="285" r:id="rId6"/>
    <p:sldId id="286" r:id="rId7"/>
    <p:sldId id="309" r:id="rId8"/>
    <p:sldId id="287" r:id="rId9"/>
    <p:sldId id="288" r:id="rId10"/>
    <p:sldId id="289" r:id="rId11"/>
    <p:sldId id="290" r:id="rId12"/>
    <p:sldId id="291" r:id="rId13"/>
    <p:sldId id="293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281" r:id="rId29"/>
    <p:sldId id="310" r:id="rId30"/>
    <p:sldId id="31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9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C9F7"/>
    <a:srgbClr val="E8E0F4"/>
    <a:srgbClr val="0F73EE"/>
    <a:srgbClr val="1F4E79"/>
    <a:srgbClr val="6E0876"/>
    <a:srgbClr val="731AB6"/>
    <a:srgbClr val="740A47"/>
    <a:srgbClr val="720C4E"/>
    <a:srgbClr val="700E54"/>
    <a:srgbClr val="881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0579" autoAdjust="0"/>
  </p:normalViewPr>
  <p:slideViewPr>
    <p:cSldViewPr snapToGrid="0" showGuides="1">
      <p:cViewPr varScale="1">
        <p:scale>
          <a:sx n="94" d="100"/>
          <a:sy n="94" d="100"/>
        </p:scale>
        <p:origin x="570" y="78"/>
      </p:cViewPr>
      <p:guideLst>
        <p:guide orient="horz" pos="2152"/>
        <p:guide pos="3935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630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426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226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15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640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02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310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642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952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600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29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266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8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8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5.tmp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5.tmp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语音信号处理基础</a:t>
            </a:r>
            <a:endParaRPr lang="zh-CN" altLang="en-US" sz="4000" dirty="0">
              <a:solidFill>
                <a:srgbClr val="002060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854043" y="940013"/>
            <a:ext cx="4785132" cy="791052"/>
            <a:chOff x="824071" y="1564267"/>
            <a:chExt cx="4785132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1" y="1740416"/>
              <a:ext cx="478513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3775393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离散傅立叶变换的特点</a:t>
              </a: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423815" y="2187984"/>
            <a:ext cx="572643" cy="577313"/>
            <a:chOff x="5176929" y="3599082"/>
            <a:chExt cx="514767" cy="518965"/>
          </a:xfrm>
        </p:grpSpPr>
        <p:sp>
          <p:nvSpPr>
            <p:cNvPr id="2" name="箭头: 右 1"/>
            <p:cNvSpPr/>
            <p:nvPr/>
          </p:nvSpPr>
          <p:spPr>
            <a:xfrm>
              <a:off x="5199253" y="3599082"/>
              <a:ext cx="492443" cy="518965"/>
            </a:xfrm>
            <a:prstGeom prst="rightArrow">
              <a:avLst>
                <a:gd name="adj1" fmla="val 50000"/>
                <a:gd name="adj2" fmla="val 59701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flipH="1">
              <a:off x="5176929" y="3638665"/>
              <a:ext cx="514766" cy="41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033768" y="2245807"/>
            <a:ext cx="697383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把时域波形分解成许多不同频率的正弦波的叠加和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423815" y="3132707"/>
            <a:ext cx="572643" cy="577313"/>
            <a:chOff x="5176929" y="3599082"/>
            <a:chExt cx="514767" cy="518965"/>
          </a:xfrm>
        </p:grpSpPr>
        <p:sp>
          <p:nvSpPr>
            <p:cNvPr id="16" name="箭头: 右 15"/>
            <p:cNvSpPr/>
            <p:nvPr/>
          </p:nvSpPr>
          <p:spPr>
            <a:xfrm>
              <a:off x="5199253" y="3599082"/>
              <a:ext cx="492443" cy="518965"/>
            </a:xfrm>
            <a:prstGeom prst="rightArrow">
              <a:avLst>
                <a:gd name="adj1" fmla="val 50000"/>
                <a:gd name="adj2" fmla="val 59701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flipH="1">
              <a:off x="5176929" y="3638665"/>
              <a:ext cx="514766" cy="41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033769" y="3005865"/>
            <a:ext cx="7070754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傅立叶变换反映的是整个时间段中信号的频谱特性，信号任何时刻的微小变化都会影响到整个频谱。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448649" y="4257476"/>
            <a:ext cx="572643" cy="577313"/>
            <a:chOff x="5176929" y="3599082"/>
            <a:chExt cx="514767" cy="518965"/>
          </a:xfrm>
        </p:grpSpPr>
        <p:sp>
          <p:nvSpPr>
            <p:cNvPr id="22" name="箭头: 右 21"/>
            <p:cNvSpPr/>
            <p:nvPr/>
          </p:nvSpPr>
          <p:spPr>
            <a:xfrm>
              <a:off x="5199253" y="3599082"/>
              <a:ext cx="492443" cy="518965"/>
            </a:xfrm>
            <a:prstGeom prst="rightArrow">
              <a:avLst>
                <a:gd name="adj1" fmla="val 50000"/>
                <a:gd name="adj2" fmla="val 59701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flipH="1">
              <a:off x="5176929" y="3638665"/>
              <a:ext cx="514766" cy="41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058604" y="4130634"/>
            <a:ext cx="6721304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任何有限频段上的信息都无法反映时域的某一个时间段的信号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448649" y="5239035"/>
            <a:ext cx="572643" cy="577313"/>
            <a:chOff x="5176929" y="3599082"/>
            <a:chExt cx="514767" cy="518965"/>
          </a:xfrm>
        </p:grpSpPr>
        <p:sp>
          <p:nvSpPr>
            <p:cNvPr id="26" name="箭头: 右 25"/>
            <p:cNvSpPr/>
            <p:nvPr/>
          </p:nvSpPr>
          <p:spPr>
            <a:xfrm>
              <a:off x="5199253" y="3599082"/>
              <a:ext cx="492443" cy="518965"/>
            </a:xfrm>
            <a:prstGeom prst="rightArrow">
              <a:avLst>
                <a:gd name="adj1" fmla="val 50000"/>
                <a:gd name="adj2" fmla="val 59701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flipH="1">
              <a:off x="5176929" y="3638665"/>
              <a:ext cx="514766" cy="41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058603" y="5296858"/>
            <a:ext cx="4364092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不适合：时变的、非平稳信号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4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854043" y="940013"/>
            <a:ext cx="4785132" cy="791052"/>
            <a:chOff x="824071" y="1564267"/>
            <a:chExt cx="4785132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1" y="1740416"/>
              <a:ext cx="478513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3858749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短时傅立叶变换 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(STFT)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33" name="矩形 32"/>
          <p:cNvSpPr/>
          <p:nvPr/>
        </p:nvSpPr>
        <p:spPr>
          <a:xfrm>
            <a:off x="2266282" y="2101114"/>
            <a:ext cx="7967024" cy="1142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cs typeface="+mn-ea"/>
                <a:sym typeface="+mn-lt"/>
              </a:rPr>
              <a:t>对于时变的、非平稳信号，用窗口取得某一时间段的信号，再分析其频谱</a:t>
            </a:r>
          </a:p>
        </p:txBody>
      </p:sp>
      <p:graphicFrame>
        <p:nvGraphicFramePr>
          <p:cNvPr id="34" name="对象 77827"/>
          <p:cNvGraphicFramePr/>
          <p:nvPr/>
        </p:nvGraphicFramePr>
        <p:xfrm>
          <a:off x="2284944" y="3579105"/>
          <a:ext cx="7967024" cy="676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r:id="rId4" imgW="2438400" imgH="279400" progId="Equation.3">
                  <p:embed/>
                </p:oleObj>
              </mc:Choice>
              <mc:Fallback>
                <p:oleObj r:id="rId4" imgW="2438400" imgH="279400" progId="Equation.3">
                  <p:embed/>
                  <p:pic>
                    <p:nvPicPr>
                      <p:cNvPr id="0" name="对象 778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4944" y="3579105"/>
                        <a:ext cx="7967024" cy="676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4723988" y="4789279"/>
            <a:ext cx="3037074" cy="565121"/>
            <a:chOff x="4695413" y="4757917"/>
            <a:chExt cx="3037074" cy="565121"/>
          </a:xfrm>
        </p:grpSpPr>
        <p:grpSp>
          <p:nvGrpSpPr>
            <p:cNvPr id="35" name="组合 34"/>
            <p:cNvGrpSpPr/>
            <p:nvPr/>
          </p:nvGrpSpPr>
          <p:grpSpPr>
            <a:xfrm>
              <a:off x="4695413" y="4769030"/>
              <a:ext cx="3037074" cy="554008"/>
              <a:chOff x="1962782" y="3317604"/>
              <a:chExt cx="3037074" cy="554008"/>
            </a:xfrm>
          </p:grpSpPr>
          <p:sp>
            <p:nvSpPr>
              <p:cNvPr id="36" name="矩形: 圆角 35"/>
              <p:cNvSpPr/>
              <p:nvPr/>
            </p:nvSpPr>
            <p:spPr>
              <a:xfrm>
                <a:off x="1962782" y="3317604"/>
                <a:ext cx="3028731" cy="554008"/>
              </a:xfrm>
              <a:prstGeom prst="roundRect">
                <a:avLst>
                  <a:gd name="adj" fmla="val 10759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268119" y="3365888"/>
                <a:ext cx="1731737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n-ea"/>
                  </a:rPr>
                  <a:t>为窗函数。</a:t>
                </a:r>
              </a:p>
            </p:txBody>
          </p:sp>
        </p:grpSp>
        <p:graphicFrame>
          <p:nvGraphicFramePr>
            <p:cNvPr id="38" name="对象 77829"/>
            <p:cNvGraphicFramePr/>
            <p:nvPr/>
          </p:nvGraphicFramePr>
          <p:xfrm>
            <a:off x="4935137" y="4757917"/>
            <a:ext cx="1188024" cy="548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3" r:id="rId6" imgW="368300" imgH="228600" progId="Equation.3">
                    <p:embed/>
                  </p:oleObj>
                </mc:Choice>
                <mc:Fallback>
                  <p:oleObj r:id="rId6" imgW="368300" imgH="228600" progId="Equation.3">
                    <p:embed/>
                    <p:pic>
                      <p:nvPicPr>
                        <p:cNvPr id="0" name="对象 7782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935137" y="4757917"/>
                          <a:ext cx="1188024" cy="5483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854043" y="940013"/>
            <a:ext cx="4785132" cy="791052"/>
            <a:chOff x="824071" y="1564267"/>
            <a:chExt cx="4785132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1" y="1740416"/>
              <a:ext cx="478513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3775393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短时傅立叶变换的特点</a:t>
              </a: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471440" y="2505663"/>
            <a:ext cx="572643" cy="577313"/>
            <a:chOff x="5176929" y="3599082"/>
            <a:chExt cx="514767" cy="518965"/>
          </a:xfrm>
        </p:grpSpPr>
        <p:sp>
          <p:nvSpPr>
            <p:cNvPr id="2" name="箭头: 右 1"/>
            <p:cNvSpPr/>
            <p:nvPr/>
          </p:nvSpPr>
          <p:spPr>
            <a:xfrm>
              <a:off x="5199253" y="3599082"/>
              <a:ext cx="492443" cy="518965"/>
            </a:xfrm>
            <a:prstGeom prst="rightArrow">
              <a:avLst>
                <a:gd name="adj1" fmla="val 50000"/>
                <a:gd name="adj2" fmla="val 59701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flipH="1">
              <a:off x="5176929" y="3638665"/>
              <a:ext cx="514766" cy="41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081394" y="2378821"/>
            <a:ext cx="6355280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取较窄的时间窗，可以得到较好的时间分辨率，但是其频率分辨率降低。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471440" y="3713732"/>
            <a:ext cx="572643" cy="577313"/>
            <a:chOff x="5176929" y="3599082"/>
            <a:chExt cx="514767" cy="518965"/>
          </a:xfrm>
        </p:grpSpPr>
        <p:sp>
          <p:nvSpPr>
            <p:cNvPr id="16" name="箭头: 右 15"/>
            <p:cNvSpPr/>
            <p:nvPr/>
          </p:nvSpPr>
          <p:spPr>
            <a:xfrm>
              <a:off x="5199253" y="3599082"/>
              <a:ext cx="492443" cy="518965"/>
            </a:xfrm>
            <a:prstGeom prst="rightArrow">
              <a:avLst>
                <a:gd name="adj1" fmla="val 50000"/>
                <a:gd name="adj2" fmla="val 59701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flipH="1">
              <a:off x="5176929" y="3638665"/>
              <a:ext cx="514766" cy="41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081394" y="3586890"/>
            <a:ext cx="6443606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取较宽的时间窗，可以得到较高的频率分辨率，但是时域信号的细节特性就无法分辨。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496274" y="4971851"/>
            <a:ext cx="572643" cy="577313"/>
            <a:chOff x="5176929" y="3599082"/>
            <a:chExt cx="514767" cy="518965"/>
          </a:xfrm>
        </p:grpSpPr>
        <p:sp>
          <p:nvSpPr>
            <p:cNvPr id="22" name="箭头: 右 21"/>
            <p:cNvSpPr/>
            <p:nvPr/>
          </p:nvSpPr>
          <p:spPr>
            <a:xfrm>
              <a:off x="5199253" y="3599082"/>
              <a:ext cx="492443" cy="518965"/>
            </a:xfrm>
            <a:prstGeom prst="rightArrow">
              <a:avLst>
                <a:gd name="adj1" fmla="val 50000"/>
                <a:gd name="adj2" fmla="val 59701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flipH="1">
              <a:off x="5176929" y="3638665"/>
              <a:ext cx="514766" cy="41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106229" y="4845009"/>
            <a:ext cx="6721304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短时傅立叶变换无法同时满足时间分辨率和频率分辨率的要求。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854043" y="816188"/>
            <a:ext cx="4785132" cy="791052"/>
            <a:chOff x="824071" y="1564267"/>
            <a:chExt cx="4785132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1" y="1740416"/>
              <a:ext cx="478513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3775393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演示：快速傅里叶变换</a:t>
              </a: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7146290" y="2782570"/>
            <a:ext cx="3698875" cy="2722880"/>
            <a:chOff x="1076853" y="5080315"/>
            <a:chExt cx="5054600" cy="3695251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圆角 33"/>
            <p:cNvSpPr/>
            <p:nvPr/>
          </p:nvSpPr>
          <p:spPr>
            <a:xfrm>
              <a:off x="1076853" y="5228958"/>
              <a:ext cx="5054600" cy="3546608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7189470" y="2880360"/>
            <a:ext cx="3710940" cy="3131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[</a:t>
            </a:r>
            <a:r>
              <a:rPr lang="en-US" altLang="zh-CN" sz="2000" dirty="0" err="1">
                <a:latin typeface="+mj-lt"/>
              </a:rPr>
              <a:t>x,fs,nbits</a:t>
            </a:r>
            <a:r>
              <a:rPr lang="en-US" altLang="zh-CN" sz="2000" dirty="0">
                <a:latin typeface="+mj-lt"/>
              </a:rPr>
              <a:t>]=</a:t>
            </a:r>
            <a:r>
              <a:rPr lang="en-US" altLang="zh-CN" sz="2000" dirty="0" err="1">
                <a:latin typeface="+mj-lt"/>
              </a:rPr>
              <a:t>wavread</a:t>
            </a:r>
            <a:r>
              <a:rPr lang="en-US" altLang="zh-CN" sz="2000" dirty="0">
                <a:latin typeface="+mj-lt"/>
              </a:rPr>
              <a:t>('xxxx.wav'); 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 err="1">
                <a:latin typeface="+mj-lt"/>
              </a:rPr>
              <a:t>fx</a:t>
            </a:r>
            <a:r>
              <a:rPr lang="en-US" altLang="zh-CN" sz="2000" dirty="0">
                <a:latin typeface="+mj-lt"/>
              </a:rPr>
              <a:t>=</a:t>
            </a:r>
            <a:r>
              <a:rPr lang="en-US" altLang="zh-CN" sz="2000" dirty="0" err="1">
                <a:latin typeface="+mj-lt"/>
              </a:rPr>
              <a:t>fft</a:t>
            </a:r>
            <a:r>
              <a:rPr lang="en-US" altLang="zh-CN" sz="2000" dirty="0">
                <a:latin typeface="+mj-lt"/>
              </a:rPr>
              <a:t>(x);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  <a:sym typeface="+mn-ea"/>
              </a:rPr>
              <a:t>%</a:t>
            </a:r>
            <a:r>
              <a:rPr lang="en-US" altLang="zh-CN" sz="2000" dirty="0" err="1">
                <a:latin typeface="+mj-lt"/>
                <a:sym typeface="+mn-ea"/>
              </a:rPr>
              <a:t>fft</a:t>
            </a:r>
            <a:r>
              <a:rPr lang="en-US" altLang="zh-CN" sz="1600" dirty="0">
                <a:sym typeface="+mn-ea"/>
              </a:rPr>
              <a:t>函数--快速离散傅里叶变换</a:t>
            </a:r>
            <a:endParaRPr lang="en-US" altLang="zh-CN" sz="2000" dirty="0">
              <a:latin typeface="+mj-lt"/>
            </a:endParaRP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plot(abs(</a:t>
            </a:r>
            <a:r>
              <a:rPr lang="en-US" altLang="zh-CN" sz="2000" dirty="0" err="1">
                <a:latin typeface="+mj-lt"/>
              </a:rPr>
              <a:t>fftshift</a:t>
            </a:r>
            <a:r>
              <a:rPr lang="en-US" altLang="zh-CN" sz="2000" dirty="0">
                <a:latin typeface="+mj-lt"/>
              </a:rPr>
              <a:t>(</a:t>
            </a:r>
            <a:r>
              <a:rPr lang="en-US" altLang="zh-CN" sz="2000" dirty="0" err="1">
                <a:latin typeface="+mj-lt"/>
              </a:rPr>
              <a:t>fx</a:t>
            </a:r>
            <a:r>
              <a:rPr lang="en-US" altLang="zh-CN" sz="2000" dirty="0">
                <a:latin typeface="+mj-lt"/>
              </a:rPr>
              <a:t>)));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sym typeface="+mn-ea"/>
              </a:rPr>
              <a:t>%fftshift</a:t>
            </a:r>
            <a:r>
              <a:rPr lang="en-US" altLang="zh-CN" sz="1600" dirty="0">
                <a:sym typeface="+mn-ea"/>
              </a:rPr>
              <a:t>函</a:t>
            </a:r>
            <a:r>
              <a:rPr lang="zh-CN" altLang="en-US" sz="1600" dirty="0">
                <a:sym typeface="+mn-ea"/>
              </a:rPr>
              <a:t>数</a:t>
            </a:r>
            <a:r>
              <a:rPr lang="en-US" altLang="zh-CN" sz="1600" dirty="0">
                <a:sym typeface="+mn-ea"/>
              </a:rPr>
              <a:t>——</a:t>
            </a:r>
            <a:r>
              <a:rPr lang="zh-CN" altLang="en-US" sz="1600" dirty="0">
                <a:sym typeface="+mn-ea"/>
              </a:rPr>
              <a:t>调整</a:t>
            </a:r>
            <a:r>
              <a:rPr lang="en-US" altLang="zh-CN" sz="1600" dirty="0">
                <a:sym typeface="+mn-ea"/>
              </a:rPr>
              <a:t>fft</a:t>
            </a:r>
            <a:r>
              <a:rPr lang="zh-CN" altLang="en-US" sz="1600" dirty="0">
                <a:sym typeface="+mn-ea"/>
              </a:rPr>
              <a:t>函数的输出顺序，将零频位置移到频谱的中心</a:t>
            </a:r>
            <a:endParaRPr lang="zh-CN" altLang="en-US" sz="2000" dirty="0">
              <a:latin typeface="+mj-lt"/>
            </a:endParaRP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endParaRPr lang="en-US" altLang="zh-CN" sz="1600" dirty="0"/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endParaRPr lang="zh-CN" altLang="en-US" sz="2000" dirty="0">
              <a:latin typeface="+mj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46424" y="2321115"/>
            <a:ext cx="369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声音信号的傅氏变换</a:t>
            </a:r>
          </a:p>
        </p:txBody>
      </p:sp>
      <p:pic>
        <p:nvPicPr>
          <p:cNvPr id="14" name="图片 100355"/>
          <p:cNvPicPr>
            <a:picLocks noChangeAspect="1"/>
          </p:cNvPicPr>
          <p:nvPr/>
        </p:nvPicPr>
        <p:blipFill rotWithShape="1">
          <a:blip r:embed="rId3"/>
          <a:srcRect l="8927" t="3603" r="8511"/>
          <a:stretch>
            <a:fillRect/>
          </a:stretch>
        </p:blipFill>
        <p:spPr>
          <a:xfrm>
            <a:off x="1378585" y="2239010"/>
            <a:ext cx="5460365" cy="35210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449457" y="620699"/>
            <a:ext cx="5582632" cy="791052"/>
            <a:chOff x="824071" y="1564267"/>
            <a:chExt cx="5582632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1" y="1740416"/>
              <a:ext cx="558263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4612417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小波变换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(Wavelet Transform)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2479191" y="1844131"/>
            <a:ext cx="8350280" cy="1035140"/>
            <a:chOff x="2449255" y="2254160"/>
            <a:chExt cx="8350280" cy="1035140"/>
          </a:xfrm>
        </p:grpSpPr>
        <p:sp>
          <p:nvSpPr>
            <p:cNvPr id="19" name="矩形: 圆角 18"/>
            <p:cNvSpPr/>
            <p:nvPr/>
          </p:nvSpPr>
          <p:spPr>
            <a:xfrm>
              <a:off x="2449255" y="2254160"/>
              <a:ext cx="8350280" cy="1035140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110925" y="2275115"/>
              <a:ext cx="7373620" cy="977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是一种窗口大小（即窗口面积）固定但其形状可变的时</a:t>
              </a:r>
              <a:r>
                <a:rPr lang="en-US" altLang="zh-CN" sz="2400" dirty="0">
                  <a:latin typeface="+mn-ea"/>
                </a:rPr>
                <a:t>——</a:t>
              </a:r>
              <a:r>
                <a:rPr lang="zh-CN" altLang="en-US" sz="2400" dirty="0">
                  <a:latin typeface="+mn-ea"/>
                </a:rPr>
                <a:t>频局部化分析方法。 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22796" y="1685939"/>
            <a:ext cx="1341631" cy="1341632"/>
            <a:chOff x="1882937" y="2051686"/>
            <a:chExt cx="1438016" cy="1438016"/>
          </a:xfrm>
        </p:grpSpPr>
        <p:sp>
          <p:nvSpPr>
            <p:cNvPr id="27" name="椭圆 26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999100" y="2323915"/>
              <a:ext cx="1187596" cy="890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小波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分析法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318589" y="3267484"/>
            <a:ext cx="572643" cy="577313"/>
            <a:chOff x="5176929" y="3599082"/>
            <a:chExt cx="514767" cy="518965"/>
          </a:xfrm>
        </p:grpSpPr>
        <p:sp>
          <p:nvSpPr>
            <p:cNvPr id="34" name="箭头: 右 33"/>
            <p:cNvSpPr/>
            <p:nvPr/>
          </p:nvSpPr>
          <p:spPr>
            <a:xfrm>
              <a:off x="5199253" y="3599082"/>
              <a:ext cx="492443" cy="518965"/>
            </a:xfrm>
            <a:prstGeom prst="rightArrow">
              <a:avLst>
                <a:gd name="adj1" fmla="val 50000"/>
                <a:gd name="adj2" fmla="val 59701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 flipH="1">
              <a:off x="5176929" y="3638665"/>
              <a:ext cx="514766" cy="41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2928542" y="3325307"/>
            <a:ext cx="754778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在低频部分具有较高的频率分辨率，较低的时间分辨率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2318589" y="3945507"/>
            <a:ext cx="572643" cy="577313"/>
            <a:chOff x="5176929" y="3599082"/>
            <a:chExt cx="514767" cy="518965"/>
          </a:xfrm>
        </p:grpSpPr>
        <p:sp>
          <p:nvSpPr>
            <p:cNvPr id="38" name="箭头: 右 37"/>
            <p:cNvSpPr/>
            <p:nvPr/>
          </p:nvSpPr>
          <p:spPr>
            <a:xfrm>
              <a:off x="5199253" y="3599082"/>
              <a:ext cx="492443" cy="518965"/>
            </a:xfrm>
            <a:prstGeom prst="rightArrow">
              <a:avLst>
                <a:gd name="adj1" fmla="val 50000"/>
                <a:gd name="adj2" fmla="val 59701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 flipH="1">
              <a:off x="5176929" y="3638665"/>
              <a:ext cx="514766" cy="41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2928543" y="4003331"/>
            <a:ext cx="754778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在高频部分具有较高的时间分辨率，较低的频率分辨率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219599" y="4880553"/>
            <a:ext cx="8048352" cy="1251973"/>
            <a:chOff x="1076853" y="5080315"/>
            <a:chExt cx="9564402" cy="152333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1076853" y="5080315"/>
              <a:ext cx="9564402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圆角 42"/>
            <p:cNvSpPr/>
            <p:nvPr/>
          </p:nvSpPr>
          <p:spPr>
            <a:xfrm>
              <a:off x="1076853" y="5228960"/>
              <a:ext cx="9564402" cy="137469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2409913" y="5075574"/>
            <a:ext cx="7667537" cy="949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这正符合低频信号变化缓慢而高频信号变化迅速的特点，因此，被称为数学显微镜。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449457" y="620699"/>
            <a:ext cx="5582632" cy="791052"/>
            <a:chOff x="824071" y="1564267"/>
            <a:chExt cx="5582632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1" y="1740416"/>
              <a:ext cx="558263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4612417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小波变换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(Wavelet Transform)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aphicFrame>
        <p:nvGraphicFramePr>
          <p:cNvPr id="24" name="对象 81923"/>
          <p:cNvGraphicFramePr/>
          <p:nvPr/>
        </p:nvGraphicFramePr>
        <p:xfrm>
          <a:off x="2987694" y="2711386"/>
          <a:ext cx="6215996" cy="103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0" r:id="rId4" imgW="2222500" imgH="495300" progId="Equation.3">
                  <p:embed/>
                </p:oleObj>
              </mc:Choice>
              <mc:Fallback>
                <p:oleObj r:id="rId4" imgW="2222500" imgH="495300" progId="Equation.3">
                  <p:embed/>
                  <p:pic>
                    <p:nvPicPr>
                      <p:cNvPr id="0" name="对象 819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7694" y="2711386"/>
                        <a:ext cx="6215996" cy="10398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81929"/>
          <p:cNvGraphicFramePr/>
          <p:nvPr/>
        </p:nvGraphicFramePr>
        <p:xfrm>
          <a:off x="2247919" y="4778206"/>
          <a:ext cx="7985505" cy="1037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" r:id="rId6" imgW="2857500" imgH="495300" progId="Equation.3">
                  <p:embed/>
                </p:oleObj>
              </mc:Choice>
              <mc:Fallback>
                <p:oleObj r:id="rId6" imgW="2857500" imgH="495300" progId="Equation.3">
                  <p:embed/>
                  <p:pic>
                    <p:nvPicPr>
                      <p:cNvPr id="0" name="对象 8192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47919" y="4778206"/>
                        <a:ext cx="7985505" cy="103744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组合 46"/>
          <p:cNvGrpSpPr/>
          <p:nvPr/>
        </p:nvGrpSpPr>
        <p:grpSpPr>
          <a:xfrm>
            <a:off x="2137429" y="1777418"/>
            <a:ext cx="5121787" cy="714085"/>
            <a:chOff x="4397979" y="1560722"/>
            <a:chExt cx="5121787" cy="714085"/>
          </a:xfrm>
        </p:grpSpPr>
        <p:sp>
          <p:nvSpPr>
            <p:cNvPr id="48" name="矩形: 圆角 47"/>
            <p:cNvSpPr/>
            <p:nvPr/>
          </p:nvSpPr>
          <p:spPr>
            <a:xfrm>
              <a:off x="4512179" y="1596162"/>
              <a:ext cx="5007587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97979" y="1560722"/>
              <a:ext cx="5047142" cy="714085"/>
              <a:chOff x="4397979" y="1560722"/>
              <a:chExt cx="5047142" cy="714085"/>
            </a:xfrm>
          </p:grpSpPr>
          <p:sp>
            <p:nvSpPr>
              <p:cNvPr id="5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599753" y="1673728"/>
                <a:ext cx="4845368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引入了两个可变因子：平移，伸缩</a:t>
                </a: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7794305" y="1777418"/>
            <a:ext cx="2366729" cy="714085"/>
            <a:chOff x="4397979" y="1560722"/>
            <a:chExt cx="2366729" cy="714085"/>
          </a:xfrm>
        </p:grpSpPr>
        <p:sp>
          <p:nvSpPr>
            <p:cNvPr id="53" name="矩形: 圆角 52"/>
            <p:cNvSpPr/>
            <p:nvPr/>
          </p:nvSpPr>
          <p:spPr>
            <a:xfrm>
              <a:off x="4512179" y="1596162"/>
              <a:ext cx="2252529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397979" y="1560722"/>
              <a:ext cx="2264093" cy="714085"/>
              <a:chOff x="4397979" y="1560722"/>
              <a:chExt cx="2264093" cy="714085"/>
            </a:xfrm>
          </p:grpSpPr>
          <p:sp>
            <p:nvSpPr>
              <p:cNvPr id="55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599754" y="1673728"/>
                <a:ext cx="2062318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连续小波变换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407123" y="3960922"/>
            <a:ext cx="3667537" cy="563534"/>
            <a:chOff x="4723988" y="5244892"/>
            <a:chExt cx="3667537" cy="563534"/>
          </a:xfrm>
        </p:grpSpPr>
        <p:grpSp>
          <p:nvGrpSpPr>
            <p:cNvPr id="58" name="组合 57"/>
            <p:cNvGrpSpPr/>
            <p:nvPr/>
          </p:nvGrpSpPr>
          <p:grpSpPr>
            <a:xfrm>
              <a:off x="4723988" y="5244892"/>
              <a:ext cx="3667537" cy="554008"/>
              <a:chOff x="1962782" y="3317604"/>
              <a:chExt cx="3667537" cy="554008"/>
            </a:xfrm>
          </p:grpSpPr>
          <p:sp>
            <p:nvSpPr>
              <p:cNvPr id="60" name="矩形: 圆角 59"/>
              <p:cNvSpPr/>
              <p:nvPr/>
            </p:nvSpPr>
            <p:spPr>
              <a:xfrm>
                <a:off x="1962782" y="3317604"/>
                <a:ext cx="3667537" cy="554008"/>
              </a:xfrm>
              <a:prstGeom prst="roundRect">
                <a:avLst>
                  <a:gd name="adj" fmla="val 10759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268119" y="3365888"/>
                <a:ext cx="2080532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n-ea"/>
                  </a:rPr>
                  <a:t>为小波母函数 </a:t>
                </a:r>
              </a:p>
            </p:txBody>
          </p:sp>
        </p:grpSp>
        <p:graphicFrame>
          <p:nvGraphicFramePr>
            <p:cNvPr id="62" name="对象 81925"/>
            <p:cNvGraphicFramePr/>
            <p:nvPr/>
          </p:nvGraphicFramePr>
          <p:xfrm>
            <a:off x="5104652" y="5255976"/>
            <a:ext cx="1016000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2" name="Equation" r:id="rId8" imgW="279400" imgH="203200" progId="Equation.DSMT4">
                    <p:embed/>
                  </p:oleObj>
                </mc:Choice>
                <mc:Fallback>
                  <p:oleObj name="Equation" r:id="rId8" imgW="279400" imgH="203200" progId="Equation.DSMT4">
                    <p:embed/>
                    <p:pic>
                      <p:nvPicPr>
                        <p:cNvPr id="0" name="对象 8192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104652" y="5255976"/>
                          <a:ext cx="1016000" cy="5524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449457" y="620699"/>
            <a:ext cx="5582632" cy="791052"/>
            <a:chOff x="824071" y="1564267"/>
            <a:chExt cx="5582632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1" y="1740416"/>
              <a:ext cx="558263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4612417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小波变换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(Wavelet Transform)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58" name="组合 57"/>
          <p:cNvGrpSpPr/>
          <p:nvPr/>
        </p:nvGrpSpPr>
        <p:grpSpPr>
          <a:xfrm>
            <a:off x="5890332" y="2007756"/>
            <a:ext cx="3141757" cy="554008"/>
            <a:chOff x="1962782" y="3317604"/>
            <a:chExt cx="3667537" cy="554008"/>
          </a:xfrm>
        </p:grpSpPr>
        <p:sp>
          <p:nvSpPr>
            <p:cNvPr id="60" name="矩形: 圆角 59"/>
            <p:cNvSpPr/>
            <p:nvPr/>
          </p:nvSpPr>
          <p:spPr>
            <a:xfrm>
              <a:off x="1962782" y="3317604"/>
              <a:ext cx="3667537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2040988" y="3375413"/>
              <a:ext cx="3524250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为小波的平移与伸缩</a:t>
              </a:r>
            </a:p>
          </p:txBody>
        </p:sp>
      </p:grpSp>
      <p:graphicFrame>
        <p:nvGraphicFramePr>
          <p:cNvPr id="23" name="对象 82947"/>
          <p:cNvGraphicFramePr/>
          <p:nvPr/>
        </p:nvGraphicFramePr>
        <p:xfrm>
          <a:off x="3391607" y="1840007"/>
          <a:ext cx="23368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r:id="rId4" imgW="850265" imgH="495300" progId="Equation.3">
                  <p:embed/>
                </p:oleObj>
              </mc:Choice>
              <mc:Fallback>
                <p:oleObj r:id="rId4" imgW="850265" imgH="495300" progId="Equation.3">
                  <p:embed/>
                  <p:pic>
                    <p:nvPicPr>
                      <p:cNvPr id="0" name="对象 8294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1607" y="1840007"/>
                        <a:ext cx="2336800" cy="1023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1670889" y="3156814"/>
            <a:ext cx="572643" cy="577313"/>
            <a:chOff x="5176929" y="3599082"/>
            <a:chExt cx="514767" cy="518965"/>
          </a:xfrm>
        </p:grpSpPr>
        <p:sp>
          <p:nvSpPr>
            <p:cNvPr id="26" name="箭头: 右 25"/>
            <p:cNvSpPr/>
            <p:nvPr/>
          </p:nvSpPr>
          <p:spPr>
            <a:xfrm>
              <a:off x="5199253" y="3599082"/>
              <a:ext cx="492443" cy="518965"/>
            </a:xfrm>
            <a:prstGeom prst="rightArrow">
              <a:avLst>
                <a:gd name="adj1" fmla="val 50000"/>
                <a:gd name="adj2" fmla="val 59701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flipH="1">
              <a:off x="5176929" y="3638665"/>
              <a:ext cx="514766" cy="41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261792" y="3214637"/>
            <a:ext cx="8401647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当尺度</a:t>
            </a:r>
            <a:r>
              <a:rPr lang="el-GR" altLang="zh-CN" sz="2400" dirty="0">
                <a:latin typeface="+mj-lt"/>
                <a:cs typeface="+mn-ea"/>
                <a:sym typeface="+mn-lt"/>
              </a:rPr>
              <a:t>α</a:t>
            </a:r>
            <a:r>
              <a:rPr lang="zh-CN" altLang="en-US" sz="2400" dirty="0">
                <a:latin typeface="+mn-ea"/>
                <a:cs typeface="+mn-ea"/>
                <a:sym typeface="+mn-lt"/>
              </a:rPr>
              <a:t>增加时，表示以伸展了的</a:t>
            </a:r>
            <a:r>
              <a:rPr lang="en-US" altLang="zh-CN" sz="2400" i="1" dirty="0">
                <a:latin typeface="+mj-lt"/>
                <a:cs typeface="+mn-ea"/>
                <a:sym typeface="+mn-lt"/>
              </a:rPr>
              <a:t>h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(</a:t>
            </a:r>
            <a:r>
              <a:rPr lang="en-US" altLang="zh-CN" sz="2400" i="1" dirty="0">
                <a:latin typeface="+mj-lt"/>
                <a:cs typeface="+mn-ea"/>
                <a:sym typeface="+mn-lt"/>
              </a:rPr>
              <a:t>t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)</a:t>
            </a:r>
            <a:r>
              <a:rPr lang="zh-CN" altLang="en-US" sz="2400" dirty="0">
                <a:latin typeface="+mn-ea"/>
                <a:cs typeface="+mn-ea"/>
                <a:sym typeface="+mn-lt"/>
              </a:rPr>
              <a:t>波形去观察整个信号</a:t>
            </a:r>
            <a:r>
              <a:rPr lang="en-US" altLang="zh-CN" sz="2400" i="1" dirty="0">
                <a:latin typeface="+mj-lt"/>
                <a:cs typeface="+mn-ea"/>
                <a:sym typeface="+mn-lt"/>
              </a:rPr>
              <a:t>x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(</a:t>
            </a:r>
            <a:r>
              <a:rPr lang="en-US" altLang="zh-CN" sz="2400" i="1" dirty="0">
                <a:latin typeface="+mj-lt"/>
                <a:cs typeface="+mn-ea"/>
                <a:sym typeface="+mn-lt"/>
              </a:rPr>
              <a:t>t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)</a:t>
            </a:r>
            <a:endParaRPr lang="zh-CN" altLang="en-US" sz="2400" dirty="0">
              <a:latin typeface="+mj-lt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670889" y="3834837"/>
            <a:ext cx="572643" cy="577313"/>
            <a:chOff x="5176929" y="3599082"/>
            <a:chExt cx="514767" cy="518965"/>
          </a:xfrm>
        </p:grpSpPr>
        <p:sp>
          <p:nvSpPr>
            <p:cNvPr id="34" name="箭头: 右 33"/>
            <p:cNvSpPr/>
            <p:nvPr/>
          </p:nvSpPr>
          <p:spPr>
            <a:xfrm>
              <a:off x="5199253" y="3599082"/>
              <a:ext cx="492443" cy="518965"/>
            </a:xfrm>
            <a:prstGeom prst="rightArrow">
              <a:avLst>
                <a:gd name="adj1" fmla="val 50000"/>
                <a:gd name="adj2" fmla="val 59701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 flipH="1">
              <a:off x="5176929" y="3638665"/>
              <a:ext cx="514766" cy="41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2261793" y="3892661"/>
            <a:ext cx="86824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当尺度</a:t>
            </a:r>
            <a:r>
              <a:rPr lang="el-GR" altLang="zh-CN" sz="2400" dirty="0">
                <a:cs typeface="+mn-ea"/>
                <a:sym typeface="+mn-lt"/>
              </a:rPr>
              <a:t>α</a:t>
            </a:r>
            <a:r>
              <a:rPr lang="zh-CN" altLang="en-US" sz="2400" dirty="0">
                <a:latin typeface="+mn-ea"/>
                <a:cs typeface="+mn-ea"/>
                <a:sym typeface="+mn-lt"/>
              </a:rPr>
              <a:t>减小时，表示以缩窄了的</a:t>
            </a:r>
            <a:r>
              <a:rPr lang="en-US" altLang="zh-CN" sz="2400" i="1" dirty="0">
                <a:latin typeface="+mj-lt"/>
                <a:cs typeface="+mn-ea"/>
                <a:sym typeface="+mn-lt"/>
              </a:rPr>
              <a:t>h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(</a:t>
            </a:r>
            <a:r>
              <a:rPr lang="en-US" altLang="zh-CN" sz="2400" i="1" dirty="0">
                <a:latin typeface="+mj-lt"/>
                <a:cs typeface="+mn-ea"/>
                <a:sym typeface="+mn-lt"/>
              </a:rPr>
              <a:t>t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)</a:t>
            </a:r>
            <a:r>
              <a:rPr lang="zh-CN" altLang="en-US" sz="2400" dirty="0">
                <a:latin typeface="+mn-ea"/>
                <a:cs typeface="+mn-ea"/>
                <a:sym typeface="+mn-lt"/>
              </a:rPr>
              <a:t>波形去观察信号</a:t>
            </a:r>
            <a:r>
              <a:rPr lang="en-US" altLang="zh-CN" sz="2400" i="1" dirty="0">
                <a:latin typeface="+mj-lt"/>
                <a:cs typeface="+mn-ea"/>
                <a:sym typeface="+mn-lt"/>
              </a:rPr>
              <a:t>x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(</a:t>
            </a:r>
            <a:r>
              <a:rPr lang="en-US" altLang="zh-CN" sz="2400" i="1" dirty="0">
                <a:latin typeface="+mj-lt"/>
                <a:cs typeface="+mn-ea"/>
                <a:sym typeface="+mn-lt"/>
              </a:rPr>
              <a:t>t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)</a:t>
            </a:r>
            <a:r>
              <a:rPr lang="zh-CN" altLang="en-US" sz="2400" dirty="0">
                <a:latin typeface="+mn-ea"/>
                <a:cs typeface="+mn-ea"/>
                <a:sym typeface="+mn-lt"/>
              </a:rPr>
              <a:t>的局部。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2219599" y="4807983"/>
            <a:ext cx="8048352" cy="1251973"/>
            <a:chOff x="1076853" y="5080315"/>
            <a:chExt cx="9564402" cy="1523338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1076853" y="5080315"/>
              <a:ext cx="9564402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: 圆角 38"/>
            <p:cNvSpPr/>
            <p:nvPr/>
          </p:nvSpPr>
          <p:spPr>
            <a:xfrm>
              <a:off x="1076853" y="5228960"/>
              <a:ext cx="9564402" cy="137469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2409913" y="5003004"/>
            <a:ext cx="7667537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400" dirty="0">
                <a:latin typeface="+mn-ea"/>
              </a:rPr>
              <a:t>        </a:t>
            </a:r>
            <a:r>
              <a:rPr lang="zh-CN" altLang="en-US" sz="2400" dirty="0">
                <a:latin typeface="+mn-ea"/>
              </a:rPr>
              <a:t>平移因子 </a:t>
            </a:r>
            <a:r>
              <a:rPr lang="el-GR" altLang="zh-CN" sz="2400" dirty="0">
                <a:latin typeface="+mj-lt"/>
              </a:rPr>
              <a:t>τ</a:t>
            </a:r>
            <a:r>
              <a:rPr lang="zh-CN" altLang="en-US" sz="2400" dirty="0">
                <a:latin typeface="+mj-lt"/>
              </a:rPr>
              <a:t> </a:t>
            </a:r>
            <a:r>
              <a:rPr lang="zh-CN" altLang="en-US" sz="2400" dirty="0">
                <a:latin typeface="+mn-ea"/>
              </a:rPr>
              <a:t>则是将扩展和缩窄了的小波沿着时间轴平移，以达到对整个时间段的覆盖和分析。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6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椭圆 170"/>
          <p:cNvSpPr/>
          <p:nvPr/>
        </p:nvSpPr>
        <p:spPr>
          <a:xfrm>
            <a:off x="2647430" y="1972153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72" name="直接箭头连接符 171"/>
          <p:cNvCxnSpPr/>
          <p:nvPr/>
        </p:nvCxnSpPr>
        <p:spPr>
          <a:xfrm>
            <a:off x="3255010" y="2313889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atom_192635"/>
          <p:cNvSpPr>
            <a:spLocks noChangeAspect="1"/>
          </p:cNvSpPr>
          <p:nvPr/>
        </p:nvSpPr>
        <p:spPr bwMode="auto">
          <a:xfrm>
            <a:off x="2804358" y="2117447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4" name="矩形 173"/>
          <p:cNvSpPr/>
          <p:nvPr/>
        </p:nvSpPr>
        <p:spPr>
          <a:xfrm>
            <a:off x="3888765" y="1849513"/>
            <a:ext cx="5653924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人观察目标，设他所处的尺度为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j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，观察目标所获得的信息为</a:t>
            </a:r>
            <a:r>
              <a:rPr lang="en-US" altLang="zh-C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V</a:t>
            </a:r>
            <a:r>
              <a:rPr lang="en-US" altLang="zh-CN" sz="2800" i="1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j</a:t>
            </a:r>
            <a:r>
              <a:rPr lang="zh-CN" altLang="en-US" sz="2800" i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1259350" y="671653"/>
            <a:ext cx="4836650" cy="840284"/>
            <a:chOff x="3135993" y="1051060"/>
            <a:chExt cx="4836650" cy="840284"/>
          </a:xfrm>
        </p:grpSpPr>
        <p:sp>
          <p:nvSpPr>
            <p:cNvPr id="200" name="矩形: 圆角 199"/>
            <p:cNvSpPr/>
            <p:nvPr/>
          </p:nvSpPr>
          <p:spPr>
            <a:xfrm>
              <a:off x="3839426" y="1280937"/>
              <a:ext cx="41332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3972879" y="1333399"/>
              <a:ext cx="37753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多分辨分析的直观含义</a:t>
              </a:r>
            </a:p>
          </p:txBody>
        </p:sp>
        <p:sp>
          <p:nvSpPr>
            <p:cNvPr id="202" name="矩形 201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03" name="直接连接符 202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1259205" y="3075305"/>
            <a:ext cx="9751695" cy="1614805"/>
            <a:chOff x="1076853" y="5080315"/>
            <a:chExt cx="9564402" cy="1523338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1076853" y="5080315"/>
              <a:ext cx="9564402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: 圆角 21"/>
            <p:cNvSpPr/>
            <p:nvPr/>
          </p:nvSpPr>
          <p:spPr>
            <a:xfrm>
              <a:off x="1076853" y="5228960"/>
              <a:ext cx="9564402" cy="137469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49664" y="3270527"/>
            <a:ext cx="9037361" cy="1420495"/>
            <a:chOff x="1449664" y="3474135"/>
            <a:chExt cx="9037361" cy="1420495"/>
          </a:xfrm>
        </p:grpSpPr>
        <p:sp>
          <p:nvSpPr>
            <p:cNvPr id="23" name="矩形 22"/>
            <p:cNvSpPr/>
            <p:nvPr/>
          </p:nvSpPr>
          <p:spPr>
            <a:xfrm>
              <a:off x="1449664" y="3474135"/>
              <a:ext cx="9037361" cy="1420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当他走近目标，即尺度增加到 </a:t>
              </a:r>
              <a:r>
                <a:rPr lang="en-US" altLang="zh-CN" sz="2400" dirty="0">
                  <a:latin typeface="+mj-lt"/>
                </a:rPr>
                <a:t>j+1 </a:t>
              </a:r>
              <a:r>
                <a:rPr lang="zh-CN" altLang="en-US" sz="2400" dirty="0">
                  <a:latin typeface="+mn-ea"/>
                </a:rPr>
                <a:t>，观察目标所获得的信息应该比尺度</a:t>
              </a:r>
              <a:r>
                <a:rPr lang="zh-CN" altLang="en-US" sz="2400" dirty="0">
                  <a:latin typeface="+mj-lt"/>
                </a:rPr>
                <a:t> </a:t>
              </a:r>
              <a:r>
                <a:rPr lang="en-US" altLang="zh-CN" sz="2400" dirty="0">
                  <a:latin typeface="+mj-lt"/>
                </a:rPr>
                <a:t>j </a:t>
              </a:r>
              <a:r>
                <a:rPr lang="zh-CN" altLang="en-US" sz="2400" dirty="0">
                  <a:latin typeface="+mn-ea"/>
                </a:rPr>
                <a:t>下获得的信息更为丰富，即                     。</a:t>
              </a:r>
              <a:r>
                <a:rPr lang="zh-CN" altLang="en-US" sz="2400" dirty="0">
                  <a:latin typeface="+mn-ea"/>
                  <a:sym typeface="+mn-ea"/>
                </a:rPr>
                <a:t>尺度越大，距离越近，信息越丰富；</a:t>
              </a: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/>
          </p:nvGraphicFramePr>
          <p:xfrm>
            <a:off x="6222185" y="4009986"/>
            <a:ext cx="11303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9" name="Equation" r:id="rId4" imgW="27127200" imgH="10058400" progId="Equation.DSMT4">
                    <p:embed/>
                  </p:oleObj>
                </mc:Choice>
                <mc:Fallback>
                  <p:oleObj name="Equation" r:id="rId4" imgW="27127200" imgH="10058400" progId="Equation.DSMT4">
                    <p:embed/>
                    <p:pic>
                      <p:nvPicPr>
                        <p:cNvPr id="0" name="图片 718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22185" y="4009986"/>
                          <a:ext cx="11303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/>
          <p:cNvGrpSpPr/>
          <p:nvPr/>
        </p:nvGrpSpPr>
        <p:grpSpPr>
          <a:xfrm>
            <a:off x="1255395" y="5010150"/>
            <a:ext cx="9755505" cy="1136650"/>
            <a:chOff x="1076853" y="5080315"/>
            <a:chExt cx="9564402" cy="1885103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076853" y="5080315"/>
              <a:ext cx="9564402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: 圆角 28"/>
            <p:cNvSpPr/>
            <p:nvPr/>
          </p:nvSpPr>
          <p:spPr>
            <a:xfrm>
              <a:off x="1076853" y="5228960"/>
              <a:ext cx="9564402" cy="1736458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426500" y="5168558"/>
            <a:ext cx="9385349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1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反之，如果远离目标，即尺度   减小到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j-1</a:t>
            </a:r>
            <a:r>
              <a:rPr lang="zh-CN" altLang="en-US" sz="2400" dirty="0">
                <a:latin typeface="+mn-ea"/>
              </a:rPr>
              <a:t>，则观察目标所获得的信息比尺度 </a:t>
            </a:r>
            <a:r>
              <a:rPr lang="en-US" altLang="zh-CN" sz="2400" dirty="0">
                <a:latin typeface="+mj-lt"/>
              </a:rPr>
              <a:t>j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下获得的信息更为减少。尺度越小，距离越远，信息越稀少。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3" grpId="0" animBg="1"/>
      <p:bldP spid="174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001907" y="620699"/>
            <a:ext cx="4478710" cy="791052"/>
            <a:chOff x="824071" y="1564267"/>
            <a:chExt cx="4478710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1" y="1740416"/>
              <a:ext cx="4478710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341632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几种常用的小波函数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1144402" y="2874220"/>
            <a:ext cx="4711659" cy="2181343"/>
            <a:chOff x="1076853" y="5080315"/>
            <a:chExt cx="5054600" cy="2654149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: 圆角 53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1144401" y="2412555"/>
            <a:ext cx="4711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Haar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小波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6618102" y="2874220"/>
            <a:ext cx="4711659" cy="2181343"/>
            <a:chOff x="1076853" y="5080315"/>
            <a:chExt cx="5054600" cy="2654149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: 圆角 58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E8E0F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6618101" y="2412555"/>
            <a:ext cx="4711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Daubechies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小波系</a:t>
            </a:r>
          </a:p>
        </p:txBody>
      </p:sp>
      <p:sp>
        <p:nvSpPr>
          <p:cNvPr id="65" name="矩形 64"/>
          <p:cNvSpPr/>
          <p:nvPr/>
        </p:nvSpPr>
        <p:spPr>
          <a:xfrm>
            <a:off x="7890139" y="3121451"/>
            <a:ext cx="2621280" cy="175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zh-CN" sz="2400" dirty="0">
                <a:latin typeface="+mj-lt"/>
              </a:rPr>
              <a:t>db1-db10</a:t>
            </a:r>
          </a:p>
          <a:p>
            <a:pPr algn="l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zh-CN" sz="2400" dirty="0">
                <a:latin typeface="+mj-lt"/>
              </a:rPr>
              <a:t>db1</a:t>
            </a:r>
            <a:r>
              <a:rPr lang="zh-CN" altLang="en-US" sz="2400" dirty="0">
                <a:latin typeface="+mj-lt"/>
              </a:rPr>
              <a:t>为</a:t>
            </a:r>
            <a:r>
              <a:rPr lang="en-US" altLang="zh-CN" sz="2400" dirty="0" err="1">
                <a:latin typeface="+mj-lt"/>
              </a:rPr>
              <a:t>Haar</a:t>
            </a:r>
            <a:r>
              <a:rPr lang="zh-CN" altLang="en-US" sz="2400" dirty="0">
                <a:latin typeface="+mj-lt"/>
              </a:rPr>
              <a:t>小波</a:t>
            </a:r>
          </a:p>
          <a:p>
            <a:pPr algn="l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其他，</a:t>
            </a:r>
            <a:r>
              <a:rPr lang="zh-CN" altLang="en-US" sz="2400" dirty="0">
                <a:latin typeface="+mj-lt"/>
                <a:sym typeface="+mn-ea"/>
              </a:rPr>
              <a:t>没有解析式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45" y="3188936"/>
            <a:ext cx="4704762" cy="14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6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294515" y="620699"/>
            <a:ext cx="3888232" cy="791052"/>
            <a:chOff x="824071" y="1564267"/>
            <a:chExt cx="3888232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1" y="1740416"/>
              <a:ext cx="388823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2698175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小波分解的实现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6" name="组合 91139"/>
          <p:cNvGrpSpPr/>
          <p:nvPr/>
        </p:nvGrpSpPr>
        <p:grpSpPr>
          <a:xfrm>
            <a:off x="1083387" y="2184400"/>
            <a:ext cx="10318620" cy="3109406"/>
            <a:chOff x="1632" y="13220"/>
            <a:chExt cx="9198" cy="2914"/>
          </a:xfrm>
        </p:grpSpPr>
        <p:sp>
          <p:nvSpPr>
            <p:cNvPr id="17" name="文本框 91140"/>
            <p:cNvSpPr txBox="1"/>
            <p:nvPr/>
          </p:nvSpPr>
          <p:spPr>
            <a:xfrm>
              <a:off x="2808" y="13530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L</a:t>
              </a:r>
            </a:p>
          </p:txBody>
        </p:sp>
        <p:grpSp>
          <p:nvGrpSpPr>
            <p:cNvPr id="18" name="组合 91141"/>
            <p:cNvGrpSpPr/>
            <p:nvPr/>
          </p:nvGrpSpPr>
          <p:grpSpPr>
            <a:xfrm>
              <a:off x="3606" y="13530"/>
              <a:ext cx="623" cy="478"/>
              <a:chOff x="3420" y="2376"/>
              <a:chExt cx="720" cy="468"/>
            </a:xfrm>
          </p:grpSpPr>
          <p:sp>
            <p:nvSpPr>
              <p:cNvPr id="75" name="文本框 91142"/>
              <p:cNvSpPr txBox="1"/>
              <p:nvPr/>
            </p:nvSpPr>
            <p:spPr>
              <a:xfrm>
                <a:off x="3420" y="2376"/>
                <a:ext cx="720" cy="468"/>
              </a:xfrm>
              <a:prstGeom prst="rect">
                <a:avLst/>
              </a:prstGeom>
              <a:solidFill>
                <a:srgbClr val="E8E0F4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/>
                <a:r>
                  <a:rPr lang="zh-CN" altLang="en-US" sz="1800" dirty="0">
                    <a:latin typeface="Times New Roman" panose="02020603050405020304" charset="0"/>
                    <a:ea typeface="宋体" panose="02010600030101010101" pitchFamily="2" charset="-122"/>
                  </a:rPr>
                  <a:t>   2</a:t>
                </a:r>
              </a:p>
            </p:txBody>
          </p:sp>
          <p:sp>
            <p:nvSpPr>
              <p:cNvPr id="76" name="直接连接符 91143"/>
              <p:cNvSpPr/>
              <p:nvPr/>
            </p:nvSpPr>
            <p:spPr>
              <a:xfrm flipH="1">
                <a:off x="3690" y="249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sp>
        </p:grpSp>
        <p:sp>
          <p:nvSpPr>
            <p:cNvPr id="19" name="直接连接符 91144"/>
            <p:cNvSpPr/>
            <p:nvPr/>
          </p:nvSpPr>
          <p:spPr>
            <a:xfrm>
              <a:off x="1884" y="13778"/>
              <a:ext cx="9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" name="直接连接符 91145"/>
            <p:cNvSpPr/>
            <p:nvPr/>
          </p:nvSpPr>
          <p:spPr>
            <a:xfrm>
              <a:off x="3270" y="13778"/>
              <a:ext cx="33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" name="文本框 91146"/>
            <p:cNvSpPr txBox="1"/>
            <p:nvPr/>
          </p:nvSpPr>
          <p:spPr>
            <a:xfrm>
              <a:off x="5202" y="13530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L</a:t>
              </a:r>
            </a:p>
          </p:txBody>
        </p:sp>
        <p:grpSp>
          <p:nvGrpSpPr>
            <p:cNvPr id="22" name="组合 91147"/>
            <p:cNvGrpSpPr/>
            <p:nvPr/>
          </p:nvGrpSpPr>
          <p:grpSpPr>
            <a:xfrm>
              <a:off x="6000" y="13530"/>
              <a:ext cx="623" cy="478"/>
              <a:chOff x="3420" y="2376"/>
              <a:chExt cx="720" cy="468"/>
            </a:xfrm>
          </p:grpSpPr>
          <p:sp>
            <p:nvSpPr>
              <p:cNvPr id="73" name="文本框 91148"/>
              <p:cNvSpPr txBox="1"/>
              <p:nvPr/>
            </p:nvSpPr>
            <p:spPr>
              <a:xfrm>
                <a:off x="3420" y="2376"/>
                <a:ext cx="720" cy="468"/>
              </a:xfrm>
              <a:prstGeom prst="rect">
                <a:avLst/>
              </a:prstGeom>
              <a:solidFill>
                <a:srgbClr val="E8E0F4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/>
                <a:r>
                  <a:rPr lang="zh-CN" altLang="en-US" sz="1800" dirty="0">
                    <a:latin typeface="Times New Roman" panose="02020603050405020304" charset="0"/>
                    <a:ea typeface="宋体" panose="02010600030101010101" pitchFamily="2" charset="-122"/>
                  </a:rPr>
                  <a:t>   2</a:t>
                </a:r>
              </a:p>
            </p:txBody>
          </p:sp>
          <p:sp>
            <p:nvSpPr>
              <p:cNvPr id="74" name="直接连接符 91149"/>
              <p:cNvSpPr/>
              <p:nvPr/>
            </p:nvSpPr>
            <p:spPr>
              <a:xfrm flipH="1">
                <a:off x="3690" y="249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sp>
        </p:grpSp>
        <p:sp>
          <p:nvSpPr>
            <p:cNvPr id="23" name="直接连接符 91150"/>
            <p:cNvSpPr/>
            <p:nvPr/>
          </p:nvSpPr>
          <p:spPr>
            <a:xfrm>
              <a:off x="4278" y="13778"/>
              <a:ext cx="9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4" name="直接连接符 91151"/>
            <p:cNvSpPr/>
            <p:nvPr/>
          </p:nvSpPr>
          <p:spPr>
            <a:xfrm>
              <a:off x="5664" y="13778"/>
              <a:ext cx="33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" name="文本框 91152"/>
            <p:cNvSpPr txBox="1"/>
            <p:nvPr/>
          </p:nvSpPr>
          <p:spPr>
            <a:xfrm>
              <a:off x="8562" y="13530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L</a:t>
              </a:r>
            </a:p>
          </p:txBody>
        </p:sp>
        <p:grpSp>
          <p:nvGrpSpPr>
            <p:cNvPr id="26" name="组合 91153"/>
            <p:cNvGrpSpPr/>
            <p:nvPr/>
          </p:nvGrpSpPr>
          <p:grpSpPr>
            <a:xfrm>
              <a:off x="9360" y="13530"/>
              <a:ext cx="623" cy="478"/>
              <a:chOff x="3420" y="2376"/>
              <a:chExt cx="720" cy="468"/>
            </a:xfrm>
          </p:grpSpPr>
          <p:sp>
            <p:nvSpPr>
              <p:cNvPr id="71" name="文本框 91154"/>
              <p:cNvSpPr txBox="1"/>
              <p:nvPr/>
            </p:nvSpPr>
            <p:spPr>
              <a:xfrm>
                <a:off x="3420" y="2376"/>
                <a:ext cx="720" cy="468"/>
              </a:xfrm>
              <a:prstGeom prst="rect">
                <a:avLst/>
              </a:prstGeom>
              <a:solidFill>
                <a:srgbClr val="E8E0F4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/>
                <a:r>
                  <a:rPr lang="zh-CN" altLang="en-US" sz="1800" dirty="0">
                    <a:latin typeface="Times New Roman" panose="02020603050405020304" charset="0"/>
                    <a:ea typeface="宋体" panose="02010600030101010101" pitchFamily="2" charset="-122"/>
                  </a:rPr>
                  <a:t>   2</a:t>
                </a:r>
              </a:p>
            </p:txBody>
          </p:sp>
          <p:sp>
            <p:nvSpPr>
              <p:cNvPr id="72" name="直接连接符 91155"/>
              <p:cNvSpPr/>
              <p:nvPr/>
            </p:nvSpPr>
            <p:spPr>
              <a:xfrm flipH="1">
                <a:off x="3690" y="249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sp>
        </p:grpSp>
        <p:sp>
          <p:nvSpPr>
            <p:cNvPr id="27" name="直接连接符 91156"/>
            <p:cNvSpPr/>
            <p:nvPr/>
          </p:nvSpPr>
          <p:spPr>
            <a:xfrm>
              <a:off x="7638" y="13778"/>
              <a:ext cx="9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" name="直接连接符 91157"/>
            <p:cNvSpPr/>
            <p:nvPr/>
          </p:nvSpPr>
          <p:spPr>
            <a:xfrm>
              <a:off x="9024" y="13778"/>
              <a:ext cx="33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" name="直接连接符 91158"/>
            <p:cNvSpPr/>
            <p:nvPr/>
          </p:nvSpPr>
          <p:spPr>
            <a:xfrm>
              <a:off x="2385" y="13778"/>
              <a:ext cx="0" cy="43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" name="文本框 91159"/>
            <p:cNvSpPr txBox="1"/>
            <p:nvPr/>
          </p:nvSpPr>
          <p:spPr>
            <a:xfrm>
              <a:off x="2157" y="14212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H</a:t>
              </a:r>
            </a:p>
          </p:txBody>
        </p:sp>
        <p:grpSp>
          <p:nvGrpSpPr>
            <p:cNvPr id="35" name="组合 91160"/>
            <p:cNvGrpSpPr/>
            <p:nvPr/>
          </p:nvGrpSpPr>
          <p:grpSpPr>
            <a:xfrm>
              <a:off x="2073" y="14956"/>
              <a:ext cx="623" cy="478"/>
              <a:chOff x="3348" y="2376"/>
              <a:chExt cx="720" cy="468"/>
            </a:xfrm>
          </p:grpSpPr>
          <p:sp>
            <p:nvSpPr>
              <p:cNvPr id="69" name="文本框 91161"/>
              <p:cNvSpPr txBox="1"/>
              <p:nvPr/>
            </p:nvSpPr>
            <p:spPr>
              <a:xfrm>
                <a:off x="3348" y="2376"/>
                <a:ext cx="720" cy="468"/>
              </a:xfrm>
              <a:prstGeom prst="rect">
                <a:avLst/>
              </a:prstGeom>
              <a:solidFill>
                <a:srgbClr val="E8E0F4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/>
                <a:r>
                  <a:rPr lang="zh-CN" altLang="en-US" sz="1800" dirty="0">
                    <a:latin typeface="Times New Roman" panose="02020603050405020304" charset="0"/>
                    <a:ea typeface="宋体" panose="02010600030101010101" pitchFamily="2" charset="-122"/>
                  </a:rPr>
                  <a:t>   2</a:t>
                </a:r>
              </a:p>
            </p:txBody>
          </p:sp>
          <p:sp>
            <p:nvSpPr>
              <p:cNvPr id="70" name="直接连接符 91162"/>
              <p:cNvSpPr/>
              <p:nvPr/>
            </p:nvSpPr>
            <p:spPr>
              <a:xfrm flipH="1">
                <a:off x="3618" y="249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sp>
        </p:grpSp>
        <p:sp>
          <p:nvSpPr>
            <p:cNvPr id="36" name="直接连接符 91163"/>
            <p:cNvSpPr/>
            <p:nvPr/>
          </p:nvSpPr>
          <p:spPr>
            <a:xfrm>
              <a:off x="2385" y="14708"/>
              <a:ext cx="0" cy="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7" name="直接连接符 91164"/>
            <p:cNvSpPr/>
            <p:nvPr/>
          </p:nvSpPr>
          <p:spPr>
            <a:xfrm>
              <a:off x="2385" y="15452"/>
              <a:ext cx="0" cy="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8" name="直接连接符 91165"/>
            <p:cNvSpPr/>
            <p:nvPr/>
          </p:nvSpPr>
          <p:spPr>
            <a:xfrm>
              <a:off x="4691" y="13778"/>
              <a:ext cx="0" cy="43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9" name="文本框 91166"/>
            <p:cNvSpPr txBox="1"/>
            <p:nvPr/>
          </p:nvSpPr>
          <p:spPr>
            <a:xfrm>
              <a:off x="4458" y="14212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H</a:t>
              </a:r>
            </a:p>
          </p:txBody>
        </p:sp>
        <p:grpSp>
          <p:nvGrpSpPr>
            <p:cNvPr id="40" name="组合 91167"/>
            <p:cNvGrpSpPr/>
            <p:nvPr/>
          </p:nvGrpSpPr>
          <p:grpSpPr>
            <a:xfrm>
              <a:off x="4380" y="14956"/>
              <a:ext cx="623" cy="478"/>
              <a:chOff x="3343" y="2376"/>
              <a:chExt cx="720" cy="468"/>
            </a:xfrm>
          </p:grpSpPr>
          <p:sp>
            <p:nvSpPr>
              <p:cNvPr id="67" name="文本框 91168"/>
              <p:cNvSpPr txBox="1"/>
              <p:nvPr/>
            </p:nvSpPr>
            <p:spPr>
              <a:xfrm>
                <a:off x="3343" y="2376"/>
                <a:ext cx="720" cy="468"/>
              </a:xfrm>
              <a:prstGeom prst="rect">
                <a:avLst/>
              </a:prstGeom>
              <a:solidFill>
                <a:srgbClr val="E8E0F4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/>
                <a:r>
                  <a:rPr lang="zh-CN" altLang="en-US" sz="1800" dirty="0">
                    <a:latin typeface="Times New Roman" panose="02020603050405020304" charset="0"/>
                    <a:ea typeface="宋体" panose="02010600030101010101" pitchFamily="2" charset="-122"/>
                  </a:rPr>
                  <a:t>   2</a:t>
                </a:r>
              </a:p>
            </p:txBody>
          </p:sp>
          <p:sp>
            <p:nvSpPr>
              <p:cNvPr id="68" name="直接连接符 91169"/>
              <p:cNvSpPr/>
              <p:nvPr/>
            </p:nvSpPr>
            <p:spPr>
              <a:xfrm flipH="1">
                <a:off x="3690" y="249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sp>
        </p:grpSp>
        <p:sp>
          <p:nvSpPr>
            <p:cNvPr id="41" name="直接连接符 91170"/>
            <p:cNvSpPr/>
            <p:nvPr/>
          </p:nvSpPr>
          <p:spPr>
            <a:xfrm>
              <a:off x="4691" y="14708"/>
              <a:ext cx="0" cy="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2" name="直接连接符 91171"/>
            <p:cNvSpPr/>
            <p:nvPr/>
          </p:nvSpPr>
          <p:spPr>
            <a:xfrm>
              <a:off x="4691" y="15452"/>
              <a:ext cx="0" cy="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3" name="直接连接符 91172"/>
            <p:cNvSpPr/>
            <p:nvPr/>
          </p:nvSpPr>
          <p:spPr>
            <a:xfrm>
              <a:off x="8191" y="13778"/>
              <a:ext cx="0" cy="43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" name="文本框 91173"/>
            <p:cNvSpPr txBox="1"/>
            <p:nvPr/>
          </p:nvSpPr>
          <p:spPr>
            <a:xfrm>
              <a:off x="7957" y="14212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H</a:t>
              </a:r>
            </a:p>
          </p:txBody>
        </p:sp>
        <p:grpSp>
          <p:nvGrpSpPr>
            <p:cNvPr id="45" name="组合 91174"/>
            <p:cNvGrpSpPr/>
            <p:nvPr/>
          </p:nvGrpSpPr>
          <p:grpSpPr>
            <a:xfrm>
              <a:off x="7879" y="14956"/>
              <a:ext cx="623" cy="478"/>
              <a:chOff x="3407" y="2376"/>
              <a:chExt cx="720" cy="468"/>
            </a:xfrm>
          </p:grpSpPr>
          <p:sp>
            <p:nvSpPr>
              <p:cNvPr id="64" name="文本框 91175"/>
              <p:cNvSpPr txBox="1"/>
              <p:nvPr/>
            </p:nvSpPr>
            <p:spPr>
              <a:xfrm>
                <a:off x="3407" y="2376"/>
                <a:ext cx="720" cy="468"/>
              </a:xfrm>
              <a:prstGeom prst="rect">
                <a:avLst/>
              </a:prstGeom>
              <a:solidFill>
                <a:srgbClr val="E8E0F4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/>
                <a:r>
                  <a:rPr lang="zh-CN" altLang="en-US" sz="1800" dirty="0">
                    <a:latin typeface="Times New Roman" panose="02020603050405020304" charset="0"/>
                    <a:ea typeface="宋体" panose="02010600030101010101" pitchFamily="2" charset="-122"/>
                  </a:rPr>
                  <a:t>   2</a:t>
                </a:r>
              </a:p>
            </p:txBody>
          </p:sp>
          <p:sp>
            <p:nvSpPr>
              <p:cNvPr id="66" name="直接连接符 91176"/>
              <p:cNvSpPr/>
              <p:nvPr/>
            </p:nvSpPr>
            <p:spPr>
              <a:xfrm flipH="1">
                <a:off x="3690" y="249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sp>
        </p:grpSp>
        <p:sp>
          <p:nvSpPr>
            <p:cNvPr id="46" name="直接连接符 91177"/>
            <p:cNvSpPr/>
            <p:nvPr/>
          </p:nvSpPr>
          <p:spPr>
            <a:xfrm>
              <a:off x="8191" y="14708"/>
              <a:ext cx="0" cy="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8" name="直接连接符 91178"/>
            <p:cNvSpPr/>
            <p:nvPr/>
          </p:nvSpPr>
          <p:spPr>
            <a:xfrm>
              <a:off x="8191" y="15452"/>
              <a:ext cx="0" cy="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9" name="直接连接符 91179"/>
            <p:cNvSpPr/>
            <p:nvPr/>
          </p:nvSpPr>
          <p:spPr>
            <a:xfrm>
              <a:off x="6630" y="13778"/>
              <a:ext cx="100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0" name="直接连接符 91180"/>
            <p:cNvSpPr/>
            <p:nvPr/>
          </p:nvSpPr>
          <p:spPr>
            <a:xfrm>
              <a:off x="9990" y="13778"/>
              <a:ext cx="67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" name="文本框 91181"/>
            <p:cNvSpPr txBox="1"/>
            <p:nvPr/>
          </p:nvSpPr>
          <p:spPr>
            <a:xfrm>
              <a:off x="1632" y="13344"/>
              <a:ext cx="504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endParaRPr lang="en-US" altLang="zh-CN" sz="1800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55" name="文本框 91182"/>
            <p:cNvSpPr txBox="1"/>
            <p:nvPr/>
          </p:nvSpPr>
          <p:spPr>
            <a:xfrm>
              <a:off x="2457" y="15700"/>
              <a:ext cx="364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 dirty="0">
                  <a:latin typeface="Times New Roman" panose="02020603050405020304" charset="0"/>
                  <a:ea typeface="宋体" panose="02010600030101010101" pitchFamily="2" charset="-122"/>
                </a:rPr>
                <a:t>1</a:t>
              </a:r>
              <a:endParaRPr lang="en-US" altLang="zh-CN" sz="18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61" name="文本框 91183"/>
            <p:cNvSpPr txBox="1"/>
            <p:nvPr/>
          </p:nvSpPr>
          <p:spPr>
            <a:xfrm>
              <a:off x="4779" y="15700"/>
              <a:ext cx="364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 dirty="0">
                  <a:latin typeface="Times New Roman" panose="02020603050405020304" charset="0"/>
                  <a:ea typeface="宋体" panose="02010600030101010101" pitchFamily="2" charset="-122"/>
                </a:rPr>
                <a:t>2</a:t>
              </a:r>
              <a:endParaRPr lang="en-US" altLang="zh-CN" sz="18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62" name="文本框 91184"/>
            <p:cNvSpPr txBox="1"/>
            <p:nvPr/>
          </p:nvSpPr>
          <p:spPr>
            <a:xfrm>
              <a:off x="8280" y="15700"/>
              <a:ext cx="424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 dirty="0">
                  <a:latin typeface="Times New Roman" panose="02020603050405020304" charset="0"/>
                  <a:ea typeface="宋体" panose="02010600030101010101" pitchFamily="2" charset="-122"/>
                </a:rPr>
                <a:t>N</a:t>
              </a:r>
              <a:endParaRPr lang="en-US" altLang="zh-CN" sz="18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63" name="文本框 91185"/>
            <p:cNvSpPr txBox="1"/>
            <p:nvPr/>
          </p:nvSpPr>
          <p:spPr>
            <a:xfrm>
              <a:off x="10158" y="13220"/>
              <a:ext cx="67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a</a:t>
              </a:r>
              <a:r>
                <a:rPr lang="en-US" altLang="zh-CN" sz="1800" baseline="-25000" dirty="0">
                  <a:latin typeface="Times New Roman" panose="02020603050405020304" charset="0"/>
                  <a:ea typeface="宋体" panose="02010600030101010101" pitchFamily="2" charset="-122"/>
                </a:rPr>
                <a:t>N</a:t>
              </a:r>
              <a:endParaRPr lang="en-US" altLang="zh-CN" sz="18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664722" y="716894"/>
            <a:ext cx="5158995" cy="1109044"/>
            <a:chOff x="3279913" y="488294"/>
            <a:chExt cx="5158995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158995" cy="687881"/>
              <a:chOff x="3279913" y="909457"/>
              <a:chExt cx="5158995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158995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46761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语音信号处理基础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87" name="组合 186"/>
          <p:cNvGrpSpPr/>
          <p:nvPr/>
        </p:nvGrpSpPr>
        <p:grpSpPr>
          <a:xfrm>
            <a:off x="2723440" y="2555071"/>
            <a:ext cx="2980869" cy="763004"/>
            <a:chOff x="4397979" y="1511803"/>
            <a:chExt cx="2980869" cy="763004"/>
          </a:xfrm>
        </p:grpSpPr>
        <p:sp>
          <p:nvSpPr>
            <p:cNvPr id="188" name="矩形: 圆角 187"/>
            <p:cNvSpPr/>
            <p:nvPr/>
          </p:nvSpPr>
          <p:spPr>
            <a:xfrm>
              <a:off x="4512179" y="1596162"/>
              <a:ext cx="2866669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4397979" y="1511803"/>
              <a:ext cx="2899948" cy="763004"/>
              <a:chOff x="4397979" y="1511803"/>
              <a:chExt cx="2899948" cy="763004"/>
            </a:xfrm>
          </p:grpSpPr>
          <p:sp>
            <p:nvSpPr>
              <p:cNvPr id="19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4599752" y="1511803"/>
                <a:ext cx="2698175" cy="670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语音编码的分类</a:t>
                </a:r>
              </a:p>
            </p:txBody>
          </p:sp>
        </p:grpSp>
      </p:grpSp>
      <p:sp>
        <p:nvSpPr>
          <p:cNvPr id="192" name="矩形 191"/>
          <p:cNvSpPr/>
          <p:nvPr/>
        </p:nvSpPr>
        <p:spPr>
          <a:xfrm>
            <a:off x="5533362" y="2319686"/>
            <a:ext cx="2027739" cy="11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波形编码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参数编码</a:t>
            </a:r>
          </a:p>
        </p:txBody>
      </p:sp>
      <p:grpSp>
        <p:nvGrpSpPr>
          <p:cNvPr id="193" name="组合 192"/>
          <p:cNvGrpSpPr/>
          <p:nvPr/>
        </p:nvGrpSpPr>
        <p:grpSpPr>
          <a:xfrm>
            <a:off x="2723440" y="4361452"/>
            <a:ext cx="2980869" cy="763004"/>
            <a:chOff x="4397979" y="1511803"/>
            <a:chExt cx="2980869" cy="763004"/>
          </a:xfrm>
        </p:grpSpPr>
        <p:sp>
          <p:nvSpPr>
            <p:cNvPr id="194" name="矩形: 圆角 193"/>
            <p:cNvSpPr/>
            <p:nvPr/>
          </p:nvSpPr>
          <p:spPr>
            <a:xfrm>
              <a:off x="4512179" y="1596162"/>
              <a:ext cx="2866669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95" name="组合 194"/>
            <p:cNvGrpSpPr/>
            <p:nvPr/>
          </p:nvGrpSpPr>
          <p:grpSpPr>
            <a:xfrm>
              <a:off x="4397979" y="1511803"/>
              <a:ext cx="2540875" cy="763004"/>
              <a:chOff x="4397979" y="1511803"/>
              <a:chExt cx="2540875" cy="763004"/>
            </a:xfrm>
          </p:grpSpPr>
          <p:sp>
            <p:nvSpPr>
              <p:cNvPr id="19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4599752" y="1511803"/>
                <a:ext cx="2339102" cy="670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常用处理算法</a:t>
                </a:r>
              </a:p>
            </p:txBody>
          </p:sp>
        </p:grpSp>
      </p:grpSp>
      <p:sp>
        <p:nvSpPr>
          <p:cNvPr id="198" name="矩形 197"/>
          <p:cNvSpPr/>
          <p:nvPr/>
        </p:nvSpPr>
        <p:spPr>
          <a:xfrm>
            <a:off x="5533362" y="3855480"/>
            <a:ext cx="4705623" cy="1695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傅立叶变换与短时傅立叶变换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小波变换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离散余弦变换 </a:t>
            </a:r>
            <a:r>
              <a:rPr lang="en-US" altLang="zh-CN" sz="2400" dirty="0"/>
              <a:t>(DCT)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build="p"/>
      <p:bldP spid="19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294515" y="620699"/>
            <a:ext cx="3888232" cy="791052"/>
            <a:chOff x="824071" y="1564267"/>
            <a:chExt cx="3888232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1" y="1740416"/>
              <a:ext cx="388823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2698175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小波重构的实现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16" name="组合 91139"/>
          <p:cNvGrpSpPr/>
          <p:nvPr/>
        </p:nvGrpSpPr>
        <p:grpSpPr>
          <a:xfrm>
            <a:off x="1083387" y="2184398"/>
            <a:ext cx="10318620" cy="3109406"/>
            <a:chOff x="1632" y="13220"/>
            <a:chExt cx="9198" cy="2914"/>
          </a:xfrm>
        </p:grpSpPr>
        <p:sp>
          <p:nvSpPr>
            <p:cNvPr id="117" name="文本框 91140"/>
            <p:cNvSpPr txBox="1"/>
            <p:nvPr/>
          </p:nvSpPr>
          <p:spPr>
            <a:xfrm>
              <a:off x="2808" y="13530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L</a:t>
              </a:r>
            </a:p>
          </p:txBody>
        </p:sp>
        <p:grpSp>
          <p:nvGrpSpPr>
            <p:cNvPr id="118" name="组合 91141"/>
            <p:cNvGrpSpPr/>
            <p:nvPr/>
          </p:nvGrpSpPr>
          <p:grpSpPr>
            <a:xfrm>
              <a:off x="3606" y="13530"/>
              <a:ext cx="623" cy="478"/>
              <a:chOff x="3420" y="2376"/>
              <a:chExt cx="720" cy="468"/>
            </a:xfrm>
          </p:grpSpPr>
          <p:sp>
            <p:nvSpPr>
              <p:cNvPr id="161" name="文本框 91142"/>
              <p:cNvSpPr txBox="1"/>
              <p:nvPr/>
            </p:nvSpPr>
            <p:spPr>
              <a:xfrm>
                <a:off x="3420" y="2376"/>
                <a:ext cx="720" cy="468"/>
              </a:xfrm>
              <a:prstGeom prst="rect">
                <a:avLst/>
              </a:prstGeom>
              <a:solidFill>
                <a:srgbClr val="E8E0F4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/>
                <a:r>
                  <a:rPr lang="zh-CN" altLang="en-US" sz="1800" dirty="0">
                    <a:latin typeface="Times New Roman" panose="02020603050405020304" charset="0"/>
                    <a:ea typeface="宋体" panose="02010600030101010101" pitchFamily="2" charset="-122"/>
                  </a:rPr>
                  <a:t>   2</a:t>
                </a:r>
              </a:p>
            </p:txBody>
          </p:sp>
          <p:sp>
            <p:nvSpPr>
              <p:cNvPr id="162" name="直接连接符 91143"/>
              <p:cNvSpPr/>
              <p:nvPr/>
            </p:nvSpPr>
            <p:spPr>
              <a:xfrm flipH="1">
                <a:off x="3690" y="249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</p:grpSp>
        <p:sp>
          <p:nvSpPr>
            <p:cNvPr id="119" name="直接连接符 91144"/>
            <p:cNvSpPr/>
            <p:nvPr/>
          </p:nvSpPr>
          <p:spPr>
            <a:xfrm>
              <a:off x="1884" y="13778"/>
              <a:ext cx="9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20" name="直接连接符 91145"/>
            <p:cNvSpPr/>
            <p:nvPr/>
          </p:nvSpPr>
          <p:spPr>
            <a:xfrm>
              <a:off x="3270" y="13778"/>
              <a:ext cx="33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21" name="文本框 91146"/>
            <p:cNvSpPr txBox="1"/>
            <p:nvPr/>
          </p:nvSpPr>
          <p:spPr>
            <a:xfrm>
              <a:off x="5202" y="13530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L</a:t>
              </a:r>
            </a:p>
          </p:txBody>
        </p:sp>
        <p:sp>
          <p:nvSpPr>
            <p:cNvPr id="159" name="文本框 91148"/>
            <p:cNvSpPr txBox="1"/>
            <p:nvPr/>
          </p:nvSpPr>
          <p:spPr>
            <a:xfrm>
              <a:off x="6000" y="13530"/>
              <a:ext cx="623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zh-CN" altLang="en-US" sz="1800" dirty="0">
                  <a:latin typeface="Times New Roman" panose="02020603050405020304" charset="0"/>
                  <a:ea typeface="宋体" panose="02010600030101010101" pitchFamily="2" charset="-122"/>
                </a:rPr>
                <a:t>   2</a:t>
              </a:r>
            </a:p>
          </p:txBody>
        </p:sp>
        <p:sp>
          <p:nvSpPr>
            <p:cNvPr id="123" name="直接连接符 91150"/>
            <p:cNvSpPr/>
            <p:nvPr/>
          </p:nvSpPr>
          <p:spPr>
            <a:xfrm>
              <a:off x="4278" y="13778"/>
              <a:ext cx="9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24" name="直接连接符 91151"/>
            <p:cNvSpPr/>
            <p:nvPr/>
          </p:nvSpPr>
          <p:spPr>
            <a:xfrm>
              <a:off x="5664" y="13778"/>
              <a:ext cx="33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25" name="文本框 91152"/>
            <p:cNvSpPr txBox="1"/>
            <p:nvPr/>
          </p:nvSpPr>
          <p:spPr>
            <a:xfrm>
              <a:off x="8562" y="13530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L</a:t>
              </a:r>
            </a:p>
          </p:txBody>
        </p:sp>
        <p:grpSp>
          <p:nvGrpSpPr>
            <p:cNvPr id="126" name="组合 91153"/>
            <p:cNvGrpSpPr/>
            <p:nvPr/>
          </p:nvGrpSpPr>
          <p:grpSpPr>
            <a:xfrm>
              <a:off x="9360" y="13530"/>
              <a:ext cx="623" cy="478"/>
              <a:chOff x="3420" y="2376"/>
              <a:chExt cx="720" cy="468"/>
            </a:xfrm>
          </p:grpSpPr>
          <p:sp>
            <p:nvSpPr>
              <p:cNvPr id="157" name="文本框 91154"/>
              <p:cNvSpPr txBox="1"/>
              <p:nvPr/>
            </p:nvSpPr>
            <p:spPr>
              <a:xfrm>
                <a:off x="3420" y="2376"/>
                <a:ext cx="720" cy="468"/>
              </a:xfrm>
              <a:prstGeom prst="rect">
                <a:avLst/>
              </a:prstGeom>
              <a:solidFill>
                <a:srgbClr val="E8E0F4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/>
                <a:r>
                  <a:rPr lang="zh-CN" altLang="en-US" sz="1800" dirty="0">
                    <a:latin typeface="Times New Roman" panose="02020603050405020304" charset="0"/>
                    <a:ea typeface="宋体" panose="02010600030101010101" pitchFamily="2" charset="-122"/>
                  </a:rPr>
                  <a:t>   2</a:t>
                </a:r>
              </a:p>
            </p:txBody>
          </p:sp>
          <p:sp>
            <p:nvSpPr>
              <p:cNvPr id="158" name="直接连接符 91155"/>
              <p:cNvSpPr/>
              <p:nvPr/>
            </p:nvSpPr>
            <p:spPr>
              <a:xfrm flipH="1">
                <a:off x="3690" y="249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</p:grpSp>
        <p:sp>
          <p:nvSpPr>
            <p:cNvPr id="127" name="直接连接符 91156"/>
            <p:cNvSpPr/>
            <p:nvPr/>
          </p:nvSpPr>
          <p:spPr>
            <a:xfrm>
              <a:off x="7638" y="13778"/>
              <a:ext cx="9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28" name="直接连接符 91157"/>
            <p:cNvSpPr/>
            <p:nvPr/>
          </p:nvSpPr>
          <p:spPr>
            <a:xfrm>
              <a:off x="9024" y="13778"/>
              <a:ext cx="33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29" name="直接连接符 91158"/>
            <p:cNvSpPr/>
            <p:nvPr/>
          </p:nvSpPr>
          <p:spPr>
            <a:xfrm>
              <a:off x="2385" y="13778"/>
              <a:ext cx="0" cy="43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30" name="文本框 91159"/>
            <p:cNvSpPr txBox="1"/>
            <p:nvPr/>
          </p:nvSpPr>
          <p:spPr>
            <a:xfrm>
              <a:off x="2157" y="14212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H</a:t>
              </a:r>
            </a:p>
          </p:txBody>
        </p:sp>
        <p:grpSp>
          <p:nvGrpSpPr>
            <p:cNvPr id="131" name="组合 91160"/>
            <p:cNvGrpSpPr/>
            <p:nvPr/>
          </p:nvGrpSpPr>
          <p:grpSpPr>
            <a:xfrm>
              <a:off x="2073" y="14956"/>
              <a:ext cx="623" cy="478"/>
              <a:chOff x="3348" y="2376"/>
              <a:chExt cx="720" cy="468"/>
            </a:xfrm>
          </p:grpSpPr>
          <p:sp>
            <p:nvSpPr>
              <p:cNvPr id="155" name="文本框 91161"/>
              <p:cNvSpPr txBox="1"/>
              <p:nvPr/>
            </p:nvSpPr>
            <p:spPr>
              <a:xfrm>
                <a:off x="3348" y="2376"/>
                <a:ext cx="720" cy="468"/>
              </a:xfrm>
              <a:prstGeom prst="rect">
                <a:avLst/>
              </a:prstGeom>
              <a:solidFill>
                <a:srgbClr val="E8E0F4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/>
                <a:r>
                  <a:rPr lang="zh-CN" altLang="en-US" sz="1800" dirty="0">
                    <a:latin typeface="Times New Roman" panose="02020603050405020304" charset="0"/>
                    <a:ea typeface="宋体" panose="02010600030101010101" pitchFamily="2" charset="-122"/>
                  </a:rPr>
                  <a:t>   2</a:t>
                </a:r>
              </a:p>
            </p:txBody>
          </p:sp>
          <p:sp>
            <p:nvSpPr>
              <p:cNvPr id="156" name="直接连接符 91162"/>
              <p:cNvSpPr/>
              <p:nvPr/>
            </p:nvSpPr>
            <p:spPr>
              <a:xfrm flipH="1">
                <a:off x="3618" y="249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</p:grpSp>
        <p:sp>
          <p:nvSpPr>
            <p:cNvPr id="132" name="直接连接符 91163"/>
            <p:cNvSpPr/>
            <p:nvPr/>
          </p:nvSpPr>
          <p:spPr>
            <a:xfrm>
              <a:off x="2385" y="14708"/>
              <a:ext cx="0" cy="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33" name="直接连接符 91164"/>
            <p:cNvSpPr/>
            <p:nvPr/>
          </p:nvSpPr>
          <p:spPr>
            <a:xfrm>
              <a:off x="2385" y="15452"/>
              <a:ext cx="0" cy="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34" name="直接连接符 91165"/>
            <p:cNvSpPr/>
            <p:nvPr/>
          </p:nvSpPr>
          <p:spPr>
            <a:xfrm>
              <a:off x="4691" y="13778"/>
              <a:ext cx="0" cy="43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35" name="文本框 91166"/>
            <p:cNvSpPr txBox="1"/>
            <p:nvPr/>
          </p:nvSpPr>
          <p:spPr>
            <a:xfrm>
              <a:off x="4458" y="14212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H</a:t>
              </a:r>
            </a:p>
          </p:txBody>
        </p:sp>
        <p:grpSp>
          <p:nvGrpSpPr>
            <p:cNvPr id="136" name="组合 91167"/>
            <p:cNvGrpSpPr/>
            <p:nvPr/>
          </p:nvGrpSpPr>
          <p:grpSpPr>
            <a:xfrm>
              <a:off x="4380" y="14956"/>
              <a:ext cx="623" cy="478"/>
              <a:chOff x="3343" y="2376"/>
              <a:chExt cx="720" cy="468"/>
            </a:xfrm>
          </p:grpSpPr>
          <p:sp>
            <p:nvSpPr>
              <p:cNvPr id="153" name="文本框 91168"/>
              <p:cNvSpPr txBox="1"/>
              <p:nvPr/>
            </p:nvSpPr>
            <p:spPr>
              <a:xfrm>
                <a:off x="3343" y="2376"/>
                <a:ext cx="720" cy="468"/>
              </a:xfrm>
              <a:prstGeom prst="rect">
                <a:avLst/>
              </a:prstGeom>
              <a:solidFill>
                <a:srgbClr val="E8E0F4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/>
                <a:r>
                  <a:rPr lang="zh-CN" altLang="en-US" sz="1800" dirty="0">
                    <a:latin typeface="Times New Roman" panose="02020603050405020304" charset="0"/>
                    <a:ea typeface="宋体" panose="02010600030101010101" pitchFamily="2" charset="-122"/>
                  </a:rPr>
                  <a:t>   2</a:t>
                </a:r>
              </a:p>
            </p:txBody>
          </p:sp>
          <p:sp>
            <p:nvSpPr>
              <p:cNvPr id="154" name="直接连接符 91169"/>
              <p:cNvSpPr/>
              <p:nvPr/>
            </p:nvSpPr>
            <p:spPr>
              <a:xfrm flipH="1">
                <a:off x="3690" y="249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</p:grpSp>
        <p:sp>
          <p:nvSpPr>
            <p:cNvPr id="137" name="直接连接符 91170"/>
            <p:cNvSpPr/>
            <p:nvPr/>
          </p:nvSpPr>
          <p:spPr>
            <a:xfrm>
              <a:off x="4691" y="14708"/>
              <a:ext cx="0" cy="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38" name="直接连接符 91171"/>
            <p:cNvSpPr/>
            <p:nvPr/>
          </p:nvSpPr>
          <p:spPr>
            <a:xfrm>
              <a:off x="4691" y="15452"/>
              <a:ext cx="0" cy="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39" name="直接连接符 91172"/>
            <p:cNvSpPr/>
            <p:nvPr/>
          </p:nvSpPr>
          <p:spPr>
            <a:xfrm>
              <a:off x="8191" y="13778"/>
              <a:ext cx="0" cy="43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40" name="文本框 91173"/>
            <p:cNvSpPr txBox="1"/>
            <p:nvPr/>
          </p:nvSpPr>
          <p:spPr>
            <a:xfrm>
              <a:off x="7957" y="14212"/>
              <a:ext cx="467" cy="478"/>
            </a:xfrm>
            <a:prstGeom prst="rect">
              <a:avLst/>
            </a:prstGeom>
            <a:solidFill>
              <a:srgbClr val="E8E0F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H</a:t>
              </a:r>
            </a:p>
          </p:txBody>
        </p:sp>
        <p:grpSp>
          <p:nvGrpSpPr>
            <p:cNvPr id="141" name="组合 91174"/>
            <p:cNvGrpSpPr/>
            <p:nvPr/>
          </p:nvGrpSpPr>
          <p:grpSpPr>
            <a:xfrm>
              <a:off x="7879" y="14956"/>
              <a:ext cx="623" cy="478"/>
              <a:chOff x="3407" y="2376"/>
              <a:chExt cx="720" cy="468"/>
            </a:xfrm>
          </p:grpSpPr>
          <p:sp>
            <p:nvSpPr>
              <p:cNvPr id="151" name="文本框 91175"/>
              <p:cNvSpPr txBox="1"/>
              <p:nvPr/>
            </p:nvSpPr>
            <p:spPr>
              <a:xfrm>
                <a:off x="3407" y="2376"/>
                <a:ext cx="720" cy="468"/>
              </a:xfrm>
              <a:prstGeom prst="rect">
                <a:avLst/>
              </a:prstGeom>
              <a:solidFill>
                <a:srgbClr val="E8E0F4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 eaLnBrk="0" hangingPunct="0"/>
                <a:r>
                  <a:rPr lang="zh-CN" altLang="en-US" sz="1800" dirty="0">
                    <a:latin typeface="Times New Roman" panose="02020603050405020304" charset="0"/>
                    <a:ea typeface="宋体" panose="02010600030101010101" pitchFamily="2" charset="-122"/>
                  </a:rPr>
                  <a:t>   2</a:t>
                </a:r>
              </a:p>
            </p:txBody>
          </p:sp>
          <p:sp>
            <p:nvSpPr>
              <p:cNvPr id="152" name="直接连接符 91176"/>
              <p:cNvSpPr/>
              <p:nvPr/>
            </p:nvSpPr>
            <p:spPr>
              <a:xfrm flipH="1">
                <a:off x="3690" y="249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</p:grpSp>
        <p:sp>
          <p:nvSpPr>
            <p:cNvPr id="142" name="直接连接符 91177"/>
            <p:cNvSpPr/>
            <p:nvPr/>
          </p:nvSpPr>
          <p:spPr>
            <a:xfrm>
              <a:off x="8191" y="14708"/>
              <a:ext cx="0" cy="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43" name="直接连接符 91178"/>
            <p:cNvSpPr/>
            <p:nvPr/>
          </p:nvSpPr>
          <p:spPr>
            <a:xfrm>
              <a:off x="8191" y="15452"/>
              <a:ext cx="0" cy="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44" name="直接连接符 91179"/>
            <p:cNvSpPr/>
            <p:nvPr/>
          </p:nvSpPr>
          <p:spPr>
            <a:xfrm>
              <a:off x="6630" y="13778"/>
              <a:ext cx="100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45" name="直接连接符 91180"/>
            <p:cNvSpPr/>
            <p:nvPr/>
          </p:nvSpPr>
          <p:spPr>
            <a:xfrm>
              <a:off x="9990" y="13778"/>
              <a:ext cx="67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46" name="文本框 91181"/>
            <p:cNvSpPr txBox="1"/>
            <p:nvPr/>
          </p:nvSpPr>
          <p:spPr>
            <a:xfrm>
              <a:off x="1632" y="13344"/>
              <a:ext cx="504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endParaRPr lang="en-US" altLang="zh-CN" sz="1800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147" name="文本框 91182"/>
            <p:cNvSpPr txBox="1"/>
            <p:nvPr/>
          </p:nvSpPr>
          <p:spPr>
            <a:xfrm>
              <a:off x="2457" y="15700"/>
              <a:ext cx="364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 dirty="0">
                  <a:latin typeface="Times New Roman" panose="02020603050405020304" charset="0"/>
                  <a:ea typeface="宋体" panose="02010600030101010101" pitchFamily="2" charset="-122"/>
                </a:rPr>
                <a:t>1</a:t>
              </a:r>
              <a:endParaRPr lang="en-US" altLang="zh-CN" sz="18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148" name="文本框 91183"/>
            <p:cNvSpPr txBox="1"/>
            <p:nvPr/>
          </p:nvSpPr>
          <p:spPr>
            <a:xfrm>
              <a:off x="4779" y="15700"/>
              <a:ext cx="364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 dirty="0">
                  <a:latin typeface="Times New Roman" panose="02020603050405020304" charset="0"/>
                  <a:ea typeface="宋体" panose="02010600030101010101" pitchFamily="2" charset="-122"/>
                </a:rPr>
                <a:t>2</a:t>
              </a:r>
              <a:endParaRPr lang="en-US" altLang="zh-CN" sz="18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149" name="文本框 91184"/>
            <p:cNvSpPr txBox="1"/>
            <p:nvPr/>
          </p:nvSpPr>
          <p:spPr>
            <a:xfrm>
              <a:off x="8280" y="15700"/>
              <a:ext cx="424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 dirty="0">
                  <a:latin typeface="Times New Roman" panose="02020603050405020304" charset="0"/>
                  <a:ea typeface="宋体" panose="02010600030101010101" pitchFamily="2" charset="-122"/>
                </a:rPr>
                <a:t>N</a:t>
              </a:r>
              <a:endParaRPr lang="en-US" altLang="zh-CN" sz="18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150" name="文本框 91185"/>
            <p:cNvSpPr txBox="1"/>
            <p:nvPr/>
          </p:nvSpPr>
          <p:spPr>
            <a:xfrm>
              <a:off x="10158" y="13220"/>
              <a:ext cx="67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en-US" altLang="zh-CN" sz="1800" dirty="0">
                  <a:latin typeface="Times New Roman" panose="02020603050405020304" charset="0"/>
                  <a:ea typeface="宋体" panose="02010600030101010101" pitchFamily="2" charset="-122"/>
                </a:rPr>
                <a:t>a</a:t>
              </a:r>
              <a:r>
                <a:rPr lang="en-US" altLang="zh-CN" sz="1800" baseline="-25000" dirty="0">
                  <a:latin typeface="Times New Roman" panose="02020603050405020304" charset="0"/>
                  <a:ea typeface="宋体" panose="02010600030101010101" pitchFamily="2" charset="-122"/>
                </a:rPr>
                <a:t>N</a:t>
              </a:r>
              <a:endParaRPr lang="en-US" altLang="zh-CN" sz="18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直接连接符 91155"/>
          <p:cNvSpPr/>
          <p:nvPr/>
        </p:nvSpPr>
        <p:spPr>
          <a:xfrm flipH="1">
            <a:off x="6242466" y="2639344"/>
            <a:ext cx="0" cy="343305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999239" y="620699"/>
            <a:ext cx="4495865" cy="791052"/>
            <a:chOff x="824070" y="1564267"/>
            <a:chExt cx="4495865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0" y="1740416"/>
              <a:ext cx="449586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341632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语音信号的小波变换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pic>
        <p:nvPicPr>
          <p:cNvPr id="53" name="图片 94211"/>
          <p:cNvPicPr>
            <a:picLocks noChangeAspect="1"/>
          </p:cNvPicPr>
          <p:nvPr/>
        </p:nvPicPr>
        <p:blipFill rotWithShape="1">
          <a:blip r:embed="rId3"/>
          <a:srcRect l="7529" t="4606" r="7306"/>
          <a:stretch>
            <a:fillRect/>
          </a:stretch>
        </p:blipFill>
        <p:spPr>
          <a:xfrm>
            <a:off x="709126" y="2737337"/>
            <a:ext cx="6251511" cy="30405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组合 53"/>
          <p:cNvGrpSpPr/>
          <p:nvPr/>
        </p:nvGrpSpPr>
        <p:grpSpPr>
          <a:xfrm>
            <a:off x="7339064" y="2740870"/>
            <a:ext cx="4202905" cy="3036985"/>
            <a:chOff x="1076853" y="5080315"/>
            <a:chExt cx="5054600" cy="3695251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: 圆角 55"/>
            <p:cNvSpPr/>
            <p:nvPr/>
          </p:nvSpPr>
          <p:spPr>
            <a:xfrm>
              <a:off x="1076853" y="5228958"/>
              <a:ext cx="5054600" cy="3546608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7477936" y="2861780"/>
            <a:ext cx="3925016" cy="2853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[</a:t>
            </a:r>
            <a:r>
              <a:rPr lang="en-US" altLang="zh-CN" sz="2000" dirty="0" err="1">
                <a:latin typeface="+mj-lt"/>
              </a:rPr>
              <a:t>a,fs,nbits</a:t>
            </a:r>
            <a:r>
              <a:rPr lang="en-US" altLang="zh-CN" sz="2000" dirty="0">
                <a:latin typeface="+mj-lt"/>
              </a:rPr>
              <a:t>]=</a:t>
            </a:r>
            <a:r>
              <a:rPr lang="en-US" altLang="zh-CN" sz="2000" dirty="0" err="1">
                <a:latin typeface="+mj-lt"/>
              </a:rPr>
              <a:t>wavread</a:t>
            </a:r>
            <a:r>
              <a:rPr lang="en-US" altLang="zh-CN" sz="2000" dirty="0">
                <a:latin typeface="+mj-lt"/>
              </a:rPr>
              <a:t>('myg.wav'); 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[ca1,cd1]=dwt(a(:,1),'db4');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a0=</a:t>
            </a:r>
            <a:r>
              <a:rPr lang="en-US" altLang="zh-CN" sz="2000" dirty="0" err="1">
                <a:latin typeface="+mj-lt"/>
              </a:rPr>
              <a:t>idwt</a:t>
            </a:r>
            <a:r>
              <a:rPr lang="en-US" altLang="zh-CN" sz="2000" dirty="0">
                <a:latin typeface="+mj-lt"/>
              </a:rPr>
              <a:t>(ca1,cd1,'db4',length(a(:,1)));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subplot(4,1,1);plot(a(:,1));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subplot(4,1,2);plot(cd1);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subplot(4,1,3);plot(ca1);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subplot(4,1,4);plot(a0);</a:t>
            </a:r>
            <a:endParaRPr lang="zh-CN" altLang="en-US" sz="2000" dirty="0">
              <a:latin typeface="+mj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070912" y="1793654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（一级分解）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999239" y="620699"/>
            <a:ext cx="4495865" cy="791052"/>
            <a:chOff x="824070" y="1564267"/>
            <a:chExt cx="4495865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0" y="1740416"/>
              <a:ext cx="449586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341632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语音信号的小波变换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5865864" y="2296370"/>
            <a:ext cx="5554726" cy="3036985"/>
            <a:chOff x="1076853" y="5080315"/>
            <a:chExt cx="5054600" cy="3695251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: 圆角 55"/>
            <p:cNvSpPr/>
            <p:nvPr/>
          </p:nvSpPr>
          <p:spPr>
            <a:xfrm>
              <a:off x="1076853" y="5228958"/>
              <a:ext cx="5054600" cy="3546608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6004736" y="2417280"/>
            <a:ext cx="5415854" cy="2853153"/>
          </a:xfrm>
          <a:prstGeom prst="rect">
            <a:avLst/>
          </a:prstGeom>
          <a:solidFill>
            <a:srgbClr val="E3C9F7">
              <a:alpha val="34118"/>
            </a:srgb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[</a:t>
            </a:r>
            <a:r>
              <a:rPr lang="en-US" altLang="zh-CN" sz="2000" dirty="0" err="1">
                <a:latin typeface="+mj-lt"/>
              </a:rPr>
              <a:t>a,fs,nbits</a:t>
            </a:r>
            <a:r>
              <a:rPr lang="en-US" altLang="zh-CN" sz="2000" dirty="0">
                <a:latin typeface="+mj-lt"/>
              </a:rPr>
              <a:t>]=</a:t>
            </a:r>
            <a:r>
              <a:rPr lang="en-US" altLang="zh-CN" sz="2000" dirty="0" err="1">
                <a:latin typeface="+mj-lt"/>
              </a:rPr>
              <a:t>wavread</a:t>
            </a:r>
            <a:r>
              <a:rPr lang="en-US" altLang="zh-CN" sz="2000" dirty="0">
                <a:latin typeface="+mj-lt"/>
              </a:rPr>
              <a:t>('tada.wav'); 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[ca1,cd1]=dwt(a(:,1),‘db4’);%ca1</a:t>
            </a:r>
            <a:r>
              <a:rPr lang="zh-CN" altLang="en-US" sz="2000" dirty="0">
                <a:latin typeface="+mj-lt"/>
              </a:rPr>
              <a:t>近似，</a:t>
            </a:r>
            <a:r>
              <a:rPr lang="en-US" altLang="zh-CN" sz="2000" dirty="0">
                <a:latin typeface="+mj-lt"/>
              </a:rPr>
              <a:t>cd1</a:t>
            </a:r>
            <a:r>
              <a:rPr lang="zh-CN" altLang="en-US" sz="2000" dirty="0">
                <a:latin typeface="+mj-lt"/>
              </a:rPr>
              <a:t>细节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a0=</a:t>
            </a:r>
            <a:r>
              <a:rPr lang="en-US" altLang="zh-CN" sz="2000" dirty="0" err="1">
                <a:latin typeface="+mj-lt"/>
              </a:rPr>
              <a:t>idwt</a:t>
            </a:r>
            <a:r>
              <a:rPr lang="en-US" altLang="zh-CN" sz="2000" dirty="0">
                <a:latin typeface="+mj-lt"/>
              </a:rPr>
              <a:t>(ca1,cd1,'db4',length(a(:,1)));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subplot(4,1,1);plot(a(:,1));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subplot(4,1,2);plot(cd1);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subplot(4,1,3);plot(ca1);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z="2000" dirty="0">
                <a:latin typeface="+mj-lt"/>
              </a:rPr>
              <a:t>subplot(4,1,4);plot(a0);</a:t>
            </a:r>
            <a:endParaRPr lang="zh-CN" altLang="en-US" sz="2000" dirty="0">
              <a:latin typeface="+mj-lt"/>
            </a:endParaRPr>
          </a:p>
        </p:txBody>
      </p:sp>
      <p:pic>
        <p:nvPicPr>
          <p:cNvPr id="12" name="图片 219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91" y="2296370"/>
            <a:ext cx="4563510" cy="30369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6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999239" y="620699"/>
            <a:ext cx="4495865" cy="791052"/>
            <a:chOff x="824070" y="1564267"/>
            <a:chExt cx="4495865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0" y="1740416"/>
              <a:ext cx="449586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341632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语音信号的小波变换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3786691" y="2740871"/>
            <a:ext cx="7855579" cy="2865273"/>
            <a:chOff x="1076853" y="5080315"/>
            <a:chExt cx="5054600" cy="348632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: 圆角 55"/>
            <p:cNvSpPr/>
            <p:nvPr/>
          </p:nvSpPr>
          <p:spPr>
            <a:xfrm>
              <a:off x="1076853" y="5228959"/>
              <a:ext cx="5054600" cy="3337676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3900163" y="2937980"/>
            <a:ext cx="4910008" cy="2577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[</a:t>
            </a:r>
            <a:r>
              <a:rPr lang="en-US" altLang="zh-CN" dirty="0" err="1">
                <a:latin typeface="+mj-lt"/>
              </a:rPr>
              <a:t>a,fs,nbits</a:t>
            </a:r>
            <a:r>
              <a:rPr lang="en-US" altLang="zh-CN" dirty="0">
                <a:latin typeface="+mj-lt"/>
              </a:rPr>
              <a:t>]=</a:t>
            </a:r>
            <a:r>
              <a:rPr lang="en-US" altLang="zh-CN" dirty="0" err="1">
                <a:latin typeface="+mj-lt"/>
              </a:rPr>
              <a:t>wavread</a:t>
            </a:r>
            <a:r>
              <a:rPr lang="en-US" altLang="zh-CN" dirty="0">
                <a:latin typeface="+mj-lt"/>
              </a:rPr>
              <a:t>('myg.wav'); 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[</a:t>
            </a:r>
            <a:r>
              <a:rPr lang="en-US" altLang="zh-CN" dirty="0" err="1">
                <a:latin typeface="+mj-lt"/>
              </a:rPr>
              <a:t>c,l</a:t>
            </a:r>
            <a:r>
              <a:rPr lang="en-US" altLang="zh-CN" dirty="0">
                <a:latin typeface="+mj-lt"/>
              </a:rPr>
              <a:t>]=</a:t>
            </a:r>
            <a:r>
              <a:rPr lang="en-US" altLang="zh-CN" dirty="0" err="1">
                <a:latin typeface="+mj-lt"/>
              </a:rPr>
              <a:t>wavedec</a:t>
            </a:r>
            <a:r>
              <a:rPr lang="en-US" altLang="zh-CN" dirty="0">
                <a:latin typeface="+mj-lt"/>
              </a:rPr>
              <a:t>(a(:,2),3,'db4');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ca3=</a:t>
            </a:r>
            <a:r>
              <a:rPr lang="en-US" altLang="zh-CN" dirty="0" err="1">
                <a:latin typeface="+mj-lt"/>
              </a:rPr>
              <a:t>appcoef</a:t>
            </a:r>
            <a:r>
              <a:rPr lang="en-US" altLang="zh-CN" dirty="0">
                <a:latin typeface="+mj-lt"/>
              </a:rPr>
              <a:t>(c,l,‘db4’,3);%</a:t>
            </a:r>
            <a:r>
              <a:rPr lang="zh-CN" altLang="en-US" dirty="0">
                <a:latin typeface="+mj-lt"/>
              </a:rPr>
              <a:t>提取第</a:t>
            </a:r>
            <a:r>
              <a:rPr lang="en-US" altLang="zh-CN" dirty="0">
                <a:latin typeface="+mj-lt"/>
              </a:rPr>
              <a:t>3</a:t>
            </a:r>
            <a:r>
              <a:rPr lang="zh-CN" altLang="en-US" dirty="0">
                <a:latin typeface="+mj-lt"/>
              </a:rPr>
              <a:t>层的近似系数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cd3=</a:t>
            </a:r>
            <a:r>
              <a:rPr lang="en-US" altLang="zh-CN" dirty="0" err="1">
                <a:latin typeface="+mj-lt"/>
              </a:rPr>
              <a:t>detcoef</a:t>
            </a:r>
            <a:r>
              <a:rPr lang="en-US" altLang="zh-CN" dirty="0">
                <a:latin typeface="+mj-lt"/>
              </a:rPr>
              <a:t>(c,l,3);%</a:t>
            </a:r>
            <a:r>
              <a:rPr lang="zh-CN" altLang="en-US" dirty="0">
                <a:latin typeface="+mj-lt"/>
              </a:rPr>
              <a:t>提取第</a:t>
            </a:r>
            <a:r>
              <a:rPr lang="en-US" altLang="zh-CN" dirty="0">
                <a:latin typeface="+mj-lt"/>
              </a:rPr>
              <a:t>3</a:t>
            </a:r>
            <a:r>
              <a:rPr lang="zh-CN" altLang="en-US" dirty="0">
                <a:latin typeface="+mj-lt"/>
              </a:rPr>
              <a:t>层的细节系数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cd2=</a:t>
            </a:r>
            <a:r>
              <a:rPr lang="en-US" altLang="zh-CN" dirty="0" err="1">
                <a:latin typeface="+mj-lt"/>
              </a:rPr>
              <a:t>detcoef</a:t>
            </a:r>
            <a:r>
              <a:rPr lang="en-US" altLang="zh-CN" dirty="0">
                <a:latin typeface="+mj-lt"/>
              </a:rPr>
              <a:t>(c,l,2);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cd1=</a:t>
            </a:r>
            <a:r>
              <a:rPr lang="en-US" altLang="zh-CN" dirty="0" err="1">
                <a:latin typeface="+mj-lt"/>
              </a:rPr>
              <a:t>detcoef</a:t>
            </a:r>
            <a:r>
              <a:rPr lang="en-US" altLang="zh-CN" dirty="0">
                <a:latin typeface="+mj-lt"/>
              </a:rPr>
              <a:t>(c,l,1);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a0=</a:t>
            </a:r>
            <a:r>
              <a:rPr lang="en-US" altLang="zh-CN" dirty="0" err="1">
                <a:latin typeface="+mj-lt"/>
              </a:rPr>
              <a:t>waverec</a:t>
            </a:r>
            <a:r>
              <a:rPr lang="en-US" altLang="zh-CN" dirty="0">
                <a:latin typeface="+mj-lt"/>
              </a:rPr>
              <a:t>(c,l,'db4');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5070912" y="1813613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（三级分解）</a:t>
            </a:r>
          </a:p>
        </p:txBody>
      </p:sp>
      <p:pic>
        <p:nvPicPr>
          <p:cNvPr id="12" name="图片 95235"/>
          <p:cNvPicPr>
            <a:picLocks noChangeAspect="1"/>
          </p:cNvPicPr>
          <p:nvPr/>
        </p:nvPicPr>
        <p:blipFill rotWithShape="1">
          <a:blip r:embed="rId3"/>
          <a:srcRect l="7055" t="5396" r="6842" b="3899"/>
          <a:stretch>
            <a:fillRect/>
          </a:stretch>
        </p:blipFill>
        <p:spPr>
          <a:xfrm>
            <a:off x="685931" y="2740871"/>
            <a:ext cx="2785115" cy="28652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8880058" y="2937980"/>
            <a:ext cx="2626012" cy="221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subplot(6,1,1);plot(a(:,2));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subplot(6,1,2);plot(cd1);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subplot(6,1,3);plot(cd2);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subplot(6,1,4);plot(cd3);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subplot(6,1,5);plot(ca3);</a:t>
            </a:r>
          </a:p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dirty="0">
                <a:latin typeface="+mj-lt"/>
              </a:rPr>
              <a:t>subplot(6,1,6);plot(a0);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6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999239" y="620699"/>
            <a:ext cx="4495865" cy="791052"/>
            <a:chOff x="824070" y="1564267"/>
            <a:chExt cx="4495865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0" y="1740416"/>
              <a:ext cx="449586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3387466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离散余弦变换</a:t>
              </a:r>
              <a:r>
                <a:rPr lang="zh-CN" altLang="en-US" sz="2800" dirty="0">
                  <a:solidFill>
                    <a:schemeClr val="bg1"/>
                  </a:solidFill>
                  <a:latin typeface="+mj-lt"/>
                  <a:ea typeface="+mj-ea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(DCT)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1402640" y="2511529"/>
            <a:ext cx="2090179" cy="763004"/>
            <a:chOff x="4397979" y="1511803"/>
            <a:chExt cx="2090179" cy="763004"/>
          </a:xfrm>
        </p:grpSpPr>
        <p:sp>
          <p:nvSpPr>
            <p:cNvPr id="13" name="矩形: 圆角 12"/>
            <p:cNvSpPr/>
            <p:nvPr/>
          </p:nvSpPr>
          <p:spPr>
            <a:xfrm>
              <a:off x="4512180" y="1596162"/>
              <a:ext cx="1975978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397979" y="1511803"/>
              <a:ext cx="2090178" cy="763004"/>
              <a:chOff x="4397979" y="1511803"/>
              <a:chExt cx="2090178" cy="763004"/>
            </a:xfrm>
          </p:grpSpPr>
          <p:sp>
            <p:nvSpPr>
              <p:cNvPr id="15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512179" y="1511803"/>
                <a:ext cx="1975978" cy="670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正变换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1402640" y="4100194"/>
            <a:ext cx="2090179" cy="763004"/>
            <a:chOff x="4397979" y="1511803"/>
            <a:chExt cx="2090179" cy="763004"/>
          </a:xfrm>
        </p:grpSpPr>
        <p:sp>
          <p:nvSpPr>
            <p:cNvPr id="19" name="矩形: 圆角 18"/>
            <p:cNvSpPr/>
            <p:nvPr/>
          </p:nvSpPr>
          <p:spPr>
            <a:xfrm>
              <a:off x="4512180" y="1596162"/>
              <a:ext cx="1975978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397979" y="1511803"/>
              <a:ext cx="2090179" cy="763004"/>
              <a:chOff x="4397979" y="1511803"/>
              <a:chExt cx="2090179" cy="763004"/>
            </a:xfrm>
          </p:grpSpPr>
          <p:sp>
            <p:nvSpPr>
              <p:cNvPr id="2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512180" y="1511803"/>
                <a:ext cx="1975978" cy="670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正变换核</a:t>
                </a:r>
              </a:p>
            </p:txBody>
          </p:sp>
        </p:grpSp>
      </p:grpSp>
      <p:graphicFrame>
        <p:nvGraphicFramePr>
          <p:cNvPr id="24" name="对象 96259"/>
          <p:cNvGraphicFramePr/>
          <p:nvPr/>
        </p:nvGraphicFramePr>
        <p:xfrm>
          <a:off x="3751263" y="2440451"/>
          <a:ext cx="41656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2" r:id="rId4" imgW="1384300" imgH="431800" progId="Equation.3">
                  <p:embed/>
                </p:oleObj>
              </mc:Choice>
              <mc:Fallback>
                <p:oleObj r:id="rId4" imgW="1384300" imgH="431800" progId="Equation.3">
                  <p:embed/>
                  <p:pic>
                    <p:nvPicPr>
                      <p:cNvPr id="0" name="对象 9625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51263" y="2440451"/>
                        <a:ext cx="4165600" cy="969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96261"/>
          <p:cNvGraphicFramePr/>
          <p:nvPr/>
        </p:nvGraphicFramePr>
        <p:xfrm>
          <a:off x="8101013" y="2735726"/>
          <a:ext cx="2844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3" r:id="rId6" imgW="1078865" imgH="203200" progId="Equation.3">
                  <p:embed/>
                </p:oleObj>
              </mc:Choice>
              <mc:Fallback>
                <p:oleObj r:id="rId6" imgW="1078865" imgH="203200" progId="Equation.3">
                  <p:embed/>
                  <p:pic>
                    <p:nvPicPr>
                      <p:cNvPr id="0" name="对象 9626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01013" y="2735726"/>
                        <a:ext cx="2844800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96263"/>
          <p:cNvGraphicFramePr/>
          <p:nvPr/>
        </p:nvGraphicFramePr>
        <p:xfrm>
          <a:off x="3751263" y="4072617"/>
          <a:ext cx="23368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4" r:id="rId8" imgW="862965" imgH="419100" progId="Equation.3">
                  <p:embed/>
                </p:oleObj>
              </mc:Choice>
              <mc:Fallback>
                <p:oleObj r:id="rId8" imgW="862965" imgH="419100" progId="Equation.3">
                  <p:embed/>
                  <p:pic>
                    <p:nvPicPr>
                      <p:cNvPr id="0" name="对象 9626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51263" y="4072617"/>
                        <a:ext cx="2336800" cy="846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96265"/>
          <p:cNvGraphicFramePr/>
          <p:nvPr/>
        </p:nvGraphicFramePr>
        <p:xfrm>
          <a:off x="6351588" y="4016219"/>
          <a:ext cx="4595812" cy="861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5" r:id="rId10" imgW="1790700" imgH="444500" progId="Equation.3">
                  <p:embed/>
                </p:oleObj>
              </mc:Choice>
              <mc:Fallback>
                <p:oleObj r:id="rId10" imgW="1790700" imgH="444500" progId="Equation.3">
                  <p:embed/>
                  <p:pic>
                    <p:nvPicPr>
                      <p:cNvPr id="0" name="对象 9626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51588" y="4016219"/>
                        <a:ext cx="4595812" cy="86171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999239" y="620699"/>
            <a:ext cx="4495865" cy="791052"/>
            <a:chOff x="824070" y="1564267"/>
            <a:chExt cx="4495865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0" y="1740416"/>
              <a:ext cx="449586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3387466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离散余弦变换</a:t>
              </a:r>
              <a:r>
                <a:rPr lang="zh-CN" altLang="en-US" sz="2800" dirty="0">
                  <a:solidFill>
                    <a:schemeClr val="bg1"/>
                  </a:solidFill>
                  <a:latin typeface="+mj-lt"/>
                  <a:ea typeface="+mj-ea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(DCT)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aphicFrame>
        <p:nvGraphicFramePr>
          <p:cNvPr id="23" name="对象 97287"/>
          <p:cNvGraphicFramePr/>
          <p:nvPr/>
        </p:nvGraphicFramePr>
        <p:xfrm>
          <a:off x="2893525" y="2661594"/>
          <a:ext cx="34544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4" r:id="rId4" imgW="1257300" imgH="431800" progId="Equation.3">
                  <p:embed/>
                </p:oleObj>
              </mc:Choice>
              <mc:Fallback>
                <p:oleObj r:id="rId4" imgW="1257300" imgH="431800" progId="Equation.3">
                  <p:embed/>
                  <p:pic>
                    <p:nvPicPr>
                      <p:cNvPr id="0" name="对象 972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3525" y="2661594"/>
                        <a:ext cx="3454400" cy="882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97289"/>
          <p:cNvGraphicFramePr/>
          <p:nvPr/>
        </p:nvGraphicFramePr>
        <p:xfrm>
          <a:off x="2893525" y="3917239"/>
          <a:ext cx="67056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r:id="rId6" imgW="2146300" imgH="457200" progId="Equation.3">
                  <p:embed/>
                </p:oleObj>
              </mc:Choice>
              <mc:Fallback>
                <p:oleObj r:id="rId6" imgW="2146300" imgH="457200" progId="Equation.3">
                  <p:embed/>
                  <p:pic>
                    <p:nvPicPr>
                      <p:cNvPr id="0" name="对象 9728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93525" y="3917239"/>
                        <a:ext cx="6705600" cy="107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97291"/>
          <p:cNvGraphicFramePr/>
          <p:nvPr/>
        </p:nvGraphicFramePr>
        <p:xfrm>
          <a:off x="6316923" y="5269899"/>
          <a:ext cx="32512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r:id="rId8" imgW="977265" imgH="203200" progId="Equation.3">
                  <p:embed/>
                </p:oleObj>
              </mc:Choice>
              <mc:Fallback>
                <p:oleObj r:id="rId8" imgW="977265" imgH="203200" progId="Equation.3">
                  <p:embed/>
                  <p:pic>
                    <p:nvPicPr>
                      <p:cNvPr id="0" name="对象 9729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16923" y="5269899"/>
                        <a:ext cx="3251200" cy="496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4889821" y="1762551"/>
            <a:ext cx="269817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sym typeface="+mn-ea"/>
              </a:rPr>
              <a:t>DCT</a:t>
            </a:r>
            <a:r>
              <a:rPr lang="zh-CN" altLang="en-US" sz="28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变换的系数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999239" y="620699"/>
            <a:ext cx="4495865" cy="791052"/>
            <a:chOff x="824070" y="1564267"/>
            <a:chExt cx="4495865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0" y="1740416"/>
              <a:ext cx="449586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3387466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离散余弦变换</a:t>
              </a:r>
              <a:r>
                <a:rPr lang="zh-CN" altLang="en-US" sz="2800" dirty="0">
                  <a:solidFill>
                    <a:schemeClr val="bg1"/>
                  </a:solidFill>
                  <a:latin typeface="+mj-lt"/>
                  <a:ea typeface="+mj-ea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(DCT)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5607966" y="1762551"/>
            <a:ext cx="12618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sym typeface="+mn-ea"/>
              </a:rPr>
              <a:t>反变换</a:t>
            </a:r>
          </a:p>
        </p:txBody>
      </p:sp>
      <p:graphicFrame>
        <p:nvGraphicFramePr>
          <p:cNvPr id="10" name="对象 101379"/>
          <p:cNvGraphicFramePr/>
          <p:nvPr/>
        </p:nvGraphicFramePr>
        <p:xfrm>
          <a:off x="1469443" y="2845837"/>
          <a:ext cx="9550400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r:id="rId4" imgW="2870200" imgH="457200" progId="Equation.3">
                  <p:embed/>
                </p:oleObj>
              </mc:Choice>
              <mc:Fallback>
                <p:oleObj r:id="rId4" imgW="2870200" imgH="457200" progId="Equation.3">
                  <p:embed/>
                  <p:pic>
                    <p:nvPicPr>
                      <p:cNvPr id="0" name="对象 10137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9443" y="2845837"/>
                        <a:ext cx="9550400" cy="1141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1381"/>
          <p:cNvGraphicFramePr/>
          <p:nvPr/>
        </p:nvGraphicFramePr>
        <p:xfrm>
          <a:off x="4415843" y="4660642"/>
          <a:ext cx="36576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r:id="rId6" imgW="965200" imgH="203200" progId="Equation.3">
                  <p:embed/>
                </p:oleObj>
              </mc:Choice>
              <mc:Fallback>
                <p:oleObj r:id="rId6" imgW="965200" imgH="203200" progId="Equation.3">
                  <p:embed/>
                  <p:pic>
                    <p:nvPicPr>
                      <p:cNvPr id="0" name="对象 10138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5843" y="4660642"/>
                        <a:ext cx="3657600" cy="569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33065" y="1068705"/>
            <a:ext cx="341632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语音信号的</a:t>
            </a:r>
            <a:r>
              <a:rPr lang="en-US" altLang="zh-CN" sz="2800" dirty="0">
                <a:solidFill>
                  <a:srgbClr val="002060"/>
                </a:solidFill>
                <a:latin typeface="+mj-lt"/>
                <a:ea typeface="思源黑体 CN Heavy" panose="020B0A00000000000000" pitchFamily="34" charset="-122"/>
                <a:sym typeface="+mn-ea"/>
              </a:rPr>
              <a:t>DCT</a:t>
            </a:r>
            <a:r>
              <a:rPr lang="zh-CN" altLang="en-US" sz="28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变换</a:t>
            </a:r>
          </a:p>
        </p:txBody>
      </p:sp>
      <p:pic>
        <p:nvPicPr>
          <p:cNvPr id="4" name="图片 102403"/>
          <p:cNvPicPr>
            <a:picLocks noChangeAspect="1"/>
          </p:cNvPicPr>
          <p:nvPr/>
        </p:nvPicPr>
        <p:blipFill rotWithShape="1">
          <a:blip r:embed="rId3"/>
          <a:srcRect l="7137" t="2386" r="8118"/>
          <a:stretch>
            <a:fillRect/>
          </a:stretch>
        </p:blipFill>
        <p:spPr>
          <a:xfrm>
            <a:off x="1470034" y="2000767"/>
            <a:ext cx="9569885" cy="3557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4769623" y="716894"/>
            <a:ext cx="2942606" cy="1109044"/>
            <a:chOff x="3279914" y="488294"/>
            <a:chExt cx="2942606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4" y="909457"/>
              <a:ext cx="2942606" cy="687881"/>
              <a:chOff x="3279914" y="909457"/>
              <a:chExt cx="2942606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4" y="909457"/>
                <a:ext cx="2942606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750556" y="1032190"/>
                <a:ext cx="1099981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小 结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74" name="组合 173"/>
          <p:cNvGrpSpPr/>
          <p:nvPr/>
        </p:nvGrpSpPr>
        <p:grpSpPr>
          <a:xfrm>
            <a:off x="963260" y="3026620"/>
            <a:ext cx="3030594" cy="2181343"/>
            <a:chOff x="1076853" y="5080315"/>
            <a:chExt cx="5054600" cy="2654149"/>
          </a:xfrm>
        </p:grpSpPr>
        <p:cxnSp>
          <p:nvCxnSpPr>
            <p:cNvPr id="175" name="直接连接符 17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矩形: 圆角 175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0" name="矩形 179"/>
          <p:cNvSpPr/>
          <p:nvPr/>
        </p:nvSpPr>
        <p:spPr>
          <a:xfrm>
            <a:off x="1116988" y="3404638"/>
            <a:ext cx="2723138" cy="1429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从时域信号</a:t>
            </a:r>
            <a:endParaRPr lang="en-US" altLang="zh-CN" sz="2000" dirty="0">
              <a:latin typeface="+mn-ea"/>
            </a:endParaRPr>
          </a:p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转换到变换域（频域、时－频域、小波域等）</a:t>
            </a:r>
          </a:p>
        </p:txBody>
      </p:sp>
      <p:sp>
        <p:nvSpPr>
          <p:cNvPr id="181" name="矩形 180"/>
          <p:cNvSpPr/>
          <p:nvPr/>
        </p:nvSpPr>
        <p:spPr>
          <a:xfrm>
            <a:off x="963260" y="2564955"/>
            <a:ext cx="3030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几种变换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2" name="组合 181"/>
          <p:cNvGrpSpPr/>
          <p:nvPr/>
        </p:nvGrpSpPr>
        <p:grpSpPr>
          <a:xfrm>
            <a:off x="4732435" y="3026620"/>
            <a:ext cx="3030594" cy="2181343"/>
            <a:chOff x="1076853" y="5080315"/>
            <a:chExt cx="5054600" cy="2654149"/>
          </a:xfrm>
        </p:grpSpPr>
        <p:cxnSp>
          <p:nvCxnSpPr>
            <p:cNvPr id="183" name="直接连接符 182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矩形: 圆角 183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118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85" name="矩形 184"/>
          <p:cNvSpPr/>
          <p:nvPr/>
        </p:nvSpPr>
        <p:spPr>
          <a:xfrm>
            <a:off x="4886163" y="3635470"/>
            <a:ext cx="2723138" cy="96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能量集中，</a:t>
            </a:r>
            <a:endParaRPr lang="en-US" altLang="zh-CN" sz="2000" dirty="0">
              <a:latin typeface="+mn-ea"/>
            </a:endParaRPr>
          </a:p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有利于压缩编码</a:t>
            </a:r>
          </a:p>
        </p:txBody>
      </p:sp>
      <p:sp>
        <p:nvSpPr>
          <p:cNvPr id="186" name="矩形 185"/>
          <p:cNvSpPr/>
          <p:nvPr/>
        </p:nvSpPr>
        <p:spPr>
          <a:xfrm>
            <a:off x="4732435" y="2564955"/>
            <a:ext cx="3030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从压缩角度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7" name="组合 186"/>
          <p:cNvGrpSpPr/>
          <p:nvPr/>
        </p:nvGrpSpPr>
        <p:grpSpPr>
          <a:xfrm>
            <a:off x="8501610" y="3026620"/>
            <a:ext cx="3030594" cy="2181343"/>
            <a:chOff x="1076853" y="5080315"/>
            <a:chExt cx="5054600" cy="2654149"/>
          </a:xfrm>
        </p:grpSpPr>
        <p:cxnSp>
          <p:nvCxnSpPr>
            <p:cNvPr id="188" name="直接连接符 187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矩形: 圆角 188"/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90" name="矩形 189"/>
          <p:cNvSpPr/>
          <p:nvPr/>
        </p:nvSpPr>
        <p:spPr>
          <a:xfrm>
            <a:off x="8655338" y="3864070"/>
            <a:ext cx="2723138" cy="506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考虑隐藏的位置</a:t>
            </a:r>
          </a:p>
        </p:txBody>
      </p:sp>
      <p:sp>
        <p:nvSpPr>
          <p:cNvPr id="191" name="矩形 190"/>
          <p:cNvSpPr/>
          <p:nvPr/>
        </p:nvSpPr>
        <p:spPr>
          <a:xfrm>
            <a:off x="8501610" y="2564955"/>
            <a:ext cx="3030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从信息隐藏角度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6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6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181" grpId="0"/>
      <p:bldP spid="185" grpId="0"/>
      <p:bldP spid="186" grpId="0"/>
      <p:bldP spid="190" grpId="0"/>
      <p:bldP spid="19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800" dirty="0" smtClean="0">
                <a:solidFill>
                  <a:srgbClr val="639EF4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  <a:latin typeface="+mn-ea"/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  <a:latin typeface="+mn-ea"/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  <a:latin typeface="+mn-ea"/>
              </a:rPr>
              <a:t>1]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000000"/>
                </a:solidFill>
                <a:latin typeface="+mn-ea"/>
              </a:rPr>
              <a:t>分析法</a:t>
            </a:r>
            <a:r>
              <a:rPr lang="zh-CN" altLang="en-US" sz="2800" dirty="0" smtClean="0">
                <a:latin typeface="+mn-ea"/>
              </a:rPr>
              <a:t>是</a:t>
            </a:r>
            <a:r>
              <a:rPr lang="zh-CN" altLang="en-US" sz="2800" dirty="0">
                <a:latin typeface="+mn-ea"/>
              </a:rPr>
              <a:t>一种窗口大小（即窗口面积）固定但其形状可变的时</a:t>
            </a:r>
            <a:r>
              <a:rPr lang="en-US" altLang="zh-CN" sz="2800" dirty="0">
                <a:latin typeface="+mn-ea"/>
              </a:rPr>
              <a:t>——</a:t>
            </a:r>
            <a:r>
              <a:rPr lang="zh-CN" altLang="en-US" sz="2800" dirty="0">
                <a:latin typeface="+mn-ea"/>
              </a:rPr>
              <a:t>频局部化分析方法。 </a:t>
            </a: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312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组合 170"/>
          <p:cNvGrpSpPr/>
          <p:nvPr/>
        </p:nvGrpSpPr>
        <p:grpSpPr>
          <a:xfrm>
            <a:off x="2506405" y="2614840"/>
            <a:ext cx="7982370" cy="950418"/>
            <a:chOff x="2449255" y="2284640"/>
            <a:chExt cx="7982370" cy="950418"/>
          </a:xfrm>
        </p:grpSpPr>
        <p:sp>
          <p:nvSpPr>
            <p:cNvPr id="172" name="矩形: 圆角 171"/>
            <p:cNvSpPr/>
            <p:nvPr/>
          </p:nvSpPr>
          <p:spPr>
            <a:xfrm>
              <a:off x="2449255" y="2284640"/>
              <a:ext cx="7982370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3148909" y="2421959"/>
              <a:ext cx="7176754" cy="588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力图使重建的语音波形保持原语音信号的波形形状。 </a:t>
              </a: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1650010" y="2426168"/>
            <a:ext cx="1341632" cy="1341632"/>
            <a:chOff x="1882937" y="2051686"/>
            <a:chExt cx="1438016" cy="1438016"/>
          </a:xfrm>
        </p:grpSpPr>
        <p:sp>
          <p:nvSpPr>
            <p:cNvPr id="175" name="椭圆 174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2176062" y="2330722"/>
              <a:ext cx="857707" cy="890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波形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编码</a:t>
              </a:r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1923488" y="4412804"/>
            <a:ext cx="1429833" cy="763004"/>
            <a:chOff x="4397979" y="1511803"/>
            <a:chExt cx="1429833" cy="763004"/>
          </a:xfrm>
        </p:grpSpPr>
        <p:sp>
          <p:nvSpPr>
            <p:cNvPr id="178" name="矩形: 圆角 177"/>
            <p:cNvSpPr/>
            <p:nvPr/>
          </p:nvSpPr>
          <p:spPr>
            <a:xfrm>
              <a:off x="4512180" y="1596162"/>
              <a:ext cx="1315632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79" name="组合 178"/>
            <p:cNvGrpSpPr/>
            <p:nvPr/>
          </p:nvGrpSpPr>
          <p:grpSpPr>
            <a:xfrm>
              <a:off x="4397979" y="1511803"/>
              <a:ext cx="1317394" cy="763004"/>
              <a:chOff x="4397979" y="1511803"/>
              <a:chExt cx="1317394" cy="763004"/>
            </a:xfrm>
          </p:grpSpPr>
          <p:sp>
            <p:nvSpPr>
              <p:cNvPr id="18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4599752" y="1511803"/>
                <a:ext cx="1115621" cy="670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特点</a:t>
                </a:r>
              </a:p>
            </p:txBody>
          </p:sp>
        </p:grpSp>
      </p:grpSp>
      <p:sp>
        <p:nvSpPr>
          <p:cNvPr id="182" name="矩形 181"/>
          <p:cNvSpPr/>
          <p:nvPr/>
        </p:nvSpPr>
        <p:spPr>
          <a:xfrm>
            <a:off x="3078821" y="4588577"/>
            <a:ext cx="7401588" cy="4603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zh-CN" altLang="en-US" sz="2400" dirty="0"/>
              <a:t>话音质量好，但编码速率比较高 </a:t>
            </a:r>
            <a:r>
              <a:rPr lang="en-US" altLang="zh-CN" sz="2400" dirty="0"/>
              <a:t>(64</a:t>
            </a:r>
            <a:r>
              <a:rPr lang="zh-CN" altLang="en-US" sz="2400" dirty="0"/>
              <a:t>－</a:t>
            </a:r>
            <a:r>
              <a:rPr lang="en-US" altLang="zh-CN" sz="2400" dirty="0"/>
              <a:t>16kb/s)</a:t>
            </a:r>
            <a:r>
              <a:rPr lang="zh-CN" altLang="en-US" sz="2400" dirty="0"/>
              <a:t>。 </a:t>
            </a:r>
          </a:p>
        </p:txBody>
      </p:sp>
      <p:grpSp>
        <p:nvGrpSpPr>
          <p:cNvPr id="199" name="组合 198"/>
          <p:cNvGrpSpPr/>
          <p:nvPr/>
        </p:nvGrpSpPr>
        <p:grpSpPr>
          <a:xfrm>
            <a:off x="1259205" y="671830"/>
            <a:ext cx="5147945" cy="840105"/>
            <a:chOff x="3135993" y="1051060"/>
            <a:chExt cx="4721181" cy="840284"/>
          </a:xfrm>
        </p:grpSpPr>
        <p:sp>
          <p:nvSpPr>
            <p:cNvPr id="200" name="矩形: 圆角 199"/>
            <p:cNvSpPr/>
            <p:nvPr/>
          </p:nvSpPr>
          <p:spPr>
            <a:xfrm>
              <a:off x="3839426" y="1280937"/>
              <a:ext cx="3742692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3972879" y="1333399"/>
              <a:ext cx="3884295" cy="522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语音编码分为两大类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(1)</a:t>
              </a:r>
            </a:p>
          </p:txBody>
        </p:sp>
        <p:sp>
          <p:nvSpPr>
            <p:cNvPr id="202" name="矩形 201"/>
            <p:cNvSpPr/>
            <p:nvPr/>
          </p:nvSpPr>
          <p:spPr>
            <a:xfrm>
              <a:off x="3295769" y="1051060"/>
              <a:ext cx="492443" cy="830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03" name="直接连接符 202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6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91360" y="601752"/>
            <a:ext cx="784352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《信息隐藏技术》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</a:t>
            </a:r>
            <a:r>
              <a:rPr lang="en-US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：语音信号的常用处理方法上机实验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内容</a:t>
            </a:r>
            <a:r>
              <a:rPr lang="zh-CN" altLang="en-US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FFT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DWT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DCT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中调试完成课堂上的例题，练习使用常用的语音信号处理方法。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要求</a:t>
            </a: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编程实现，提交实验报告。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提交方法</a:t>
            </a: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群作业。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时间</a:t>
            </a: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2020-3-24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3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组合 170"/>
          <p:cNvGrpSpPr/>
          <p:nvPr/>
        </p:nvGrpSpPr>
        <p:grpSpPr>
          <a:xfrm>
            <a:off x="2306379" y="2380062"/>
            <a:ext cx="8633763" cy="1436679"/>
            <a:chOff x="2249229" y="2049862"/>
            <a:chExt cx="8633763" cy="1436679"/>
          </a:xfrm>
        </p:grpSpPr>
        <p:sp>
          <p:nvSpPr>
            <p:cNvPr id="172" name="矩形: 圆角 171"/>
            <p:cNvSpPr/>
            <p:nvPr/>
          </p:nvSpPr>
          <p:spPr>
            <a:xfrm>
              <a:off x="2249229" y="2049862"/>
              <a:ext cx="8633763" cy="1436679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3148909" y="2071439"/>
              <a:ext cx="7547666" cy="139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通过对语音信号特征参数的提取并编码，力图使重建的语音信号具有较高的可懂度，而重建的语音信号波形与原始语音波形可以有很大的差别。 </a:t>
              </a: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1650010" y="2426168"/>
            <a:ext cx="1341632" cy="1341632"/>
            <a:chOff x="1882937" y="2051686"/>
            <a:chExt cx="1438016" cy="1438016"/>
          </a:xfrm>
        </p:grpSpPr>
        <p:sp>
          <p:nvSpPr>
            <p:cNvPr id="175" name="椭圆 174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2176062" y="2330722"/>
              <a:ext cx="857707" cy="890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参数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编码</a:t>
              </a:r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1923488" y="4434575"/>
            <a:ext cx="1429833" cy="763004"/>
            <a:chOff x="4397979" y="1511803"/>
            <a:chExt cx="1429833" cy="763004"/>
          </a:xfrm>
        </p:grpSpPr>
        <p:sp>
          <p:nvSpPr>
            <p:cNvPr id="178" name="矩形: 圆角 177"/>
            <p:cNvSpPr/>
            <p:nvPr/>
          </p:nvSpPr>
          <p:spPr>
            <a:xfrm>
              <a:off x="4512180" y="1596162"/>
              <a:ext cx="1315632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79" name="组合 178"/>
            <p:cNvGrpSpPr/>
            <p:nvPr/>
          </p:nvGrpSpPr>
          <p:grpSpPr>
            <a:xfrm>
              <a:off x="4397979" y="1511803"/>
              <a:ext cx="1317394" cy="763004"/>
              <a:chOff x="4397979" y="1511803"/>
              <a:chExt cx="1317394" cy="763004"/>
            </a:xfrm>
          </p:grpSpPr>
          <p:sp>
            <p:nvSpPr>
              <p:cNvPr id="18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4599752" y="1511803"/>
                <a:ext cx="1115621" cy="670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特点</a:t>
                </a:r>
              </a:p>
            </p:txBody>
          </p:sp>
        </p:grpSp>
      </p:grpSp>
      <p:sp>
        <p:nvSpPr>
          <p:cNvPr id="182" name="矩形 181"/>
          <p:cNvSpPr/>
          <p:nvPr/>
        </p:nvSpPr>
        <p:spPr>
          <a:xfrm>
            <a:off x="3078821" y="4356090"/>
            <a:ext cx="7708920" cy="9471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2400" dirty="0"/>
              <a:t>编码速率低，它可以达到</a:t>
            </a:r>
            <a:r>
              <a:rPr lang="en-US" altLang="zh-CN" sz="2400" dirty="0"/>
              <a:t>2.4kb/s</a:t>
            </a:r>
            <a:r>
              <a:rPr lang="zh-CN" altLang="en-US" sz="2400" dirty="0"/>
              <a:t>甚至更低，能够达到听懂话音，但是其主要问题是语音的自然度较低。 </a:t>
            </a:r>
          </a:p>
        </p:txBody>
      </p:sp>
      <p:sp>
        <p:nvSpPr>
          <p:cNvPr id="188" name="矩形: 圆角 187"/>
          <p:cNvSpPr/>
          <p:nvPr/>
        </p:nvSpPr>
        <p:spPr>
          <a:xfrm>
            <a:off x="2011045" y="901700"/>
            <a:ext cx="3999230" cy="610235"/>
          </a:xfrm>
          <a:prstGeom prst="roundRect">
            <a:avLst>
              <a:gd name="adj" fmla="val 13726"/>
            </a:avLst>
          </a:prstGeom>
          <a:solidFill>
            <a:srgbClr val="0F73EE"/>
          </a:solidFill>
          <a:ln w="19050">
            <a:solidFill>
              <a:schemeClr val="bg1"/>
            </a:solidFill>
            <a:prstDash val="sysDot"/>
            <a:headEnd type="oval" w="lg" len="lg"/>
            <a:tailEnd type="oval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9" name="矩形 188"/>
          <p:cNvSpPr/>
          <p:nvPr/>
        </p:nvSpPr>
        <p:spPr>
          <a:xfrm>
            <a:off x="2153285" y="954405"/>
            <a:ext cx="41509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语音编码分为两大类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(2)</a:t>
            </a:r>
          </a:p>
        </p:txBody>
      </p:sp>
      <p:sp>
        <p:nvSpPr>
          <p:cNvPr id="190" name="矩形 189"/>
          <p:cNvSpPr/>
          <p:nvPr/>
        </p:nvSpPr>
        <p:spPr>
          <a:xfrm>
            <a:off x="1430020" y="671830"/>
            <a:ext cx="52641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1</a:t>
            </a:r>
            <a:endParaRPr lang="zh-CN" altLang="en-US" sz="4800" b="1" i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91" name="直接连接符 190"/>
          <p:cNvCxnSpPr/>
          <p:nvPr/>
        </p:nvCxnSpPr>
        <p:spPr>
          <a:xfrm>
            <a:off x="1259205" y="1369695"/>
            <a:ext cx="751840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/>
          <p:cNvSpPr/>
          <p:nvPr/>
        </p:nvSpPr>
        <p:spPr>
          <a:xfrm>
            <a:off x="1148436" y="3117825"/>
            <a:ext cx="1576117" cy="1576117"/>
          </a:xfrm>
          <a:prstGeom prst="ellipse">
            <a:avLst/>
          </a:prstGeom>
          <a:solidFill>
            <a:srgbClr val="0F73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9" name="Rectangle 2"/>
          <p:cNvSpPr txBox="1"/>
          <p:nvPr/>
        </p:nvSpPr>
        <p:spPr>
          <a:xfrm>
            <a:off x="1304537" y="3416176"/>
            <a:ext cx="1263915" cy="979414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pitchFamily="49" charset="-122"/>
              </a:rPr>
              <a:t>波形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  <a:sym typeface="黑体" panose="02010609060101010101" pitchFamily="49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pitchFamily="49" charset="-122"/>
              </a:rPr>
              <a:t>编码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00" name="Group 36"/>
          <p:cNvGrpSpPr/>
          <p:nvPr/>
        </p:nvGrpSpPr>
        <p:grpSpPr>
          <a:xfrm>
            <a:off x="817751" y="2904087"/>
            <a:ext cx="2145894" cy="2111394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201" name="Freeform 9"/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10"/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03" name="组合 202"/>
          <p:cNvGrpSpPr/>
          <p:nvPr/>
        </p:nvGrpSpPr>
        <p:grpSpPr>
          <a:xfrm>
            <a:off x="3372900" y="2390529"/>
            <a:ext cx="3837034" cy="714085"/>
            <a:chOff x="4397979" y="1560722"/>
            <a:chExt cx="3837034" cy="714085"/>
          </a:xfrm>
        </p:grpSpPr>
        <p:sp>
          <p:nvSpPr>
            <p:cNvPr id="204" name="矩形: 圆角 203"/>
            <p:cNvSpPr/>
            <p:nvPr/>
          </p:nvSpPr>
          <p:spPr>
            <a:xfrm>
              <a:off x="4512179" y="1596162"/>
              <a:ext cx="37228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4397979" y="1560722"/>
              <a:ext cx="3837034" cy="714085"/>
              <a:chOff x="4397979" y="1560722"/>
              <a:chExt cx="3837034" cy="714085"/>
            </a:xfrm>
          </p:grpSpPr>
          <p:sp>
            <p:nvSpPr>
              <p:cNvPr id="20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7" name="矩形 206"/>
              <p:cNvSpPr/>
              <p:nvPr/>
            </p:nvSpPr>
            <p:spPr>
              <a:xfrm>
                <a:off x="4599753" y="1673728"/>
                <a:ext cx="3635260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脉冲编码调制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(PCM)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7611525" y="2390529"/>
            <a:ext cx="3837033" cy="714085"/>
            <a:chOff x="4397979" y="1560722"/>
            <a:chExt cx="3837033" cy="714085"/>
          </a:xfrm>
        </p:grpSpPr>
        <p:sp>
          <p:nvSpPr>
            <p:cNvPr id="214" name="矩形: 圆角 213"/>
            <p:cNvSpPr/>
            <p:nvPr/>
          </p:nvSpPr>
          <p:spPr>
            <a:xfrm>
              <a:off x="4512179" y="1596162"/>
              <a:ext cx="37228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15" name="组合 214"/>
            <p:cNvGrpSpPr/>
            <p:nvPr/>
          </p:nvGrpSpPr>
          <p:grpSpPr>
            <a:xfrm>
              <a:off x="4397979" y="1560722"/>
              <a:ext cx="3532725" cy="714085"/>
              <a:chOff x="4397979" y="1560722"/>
              <a:chExt cx="3532725" cy="714085"/>
            </a:xfrm>
          </p:grpSpPr>
          <p:sp>
            <p:nvSpPr>
              <p:cNvPr id="21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7" name="矩形 216"/>
              <p:cNvSpPr/>
              <p:nvPr/>
            </p:nvSpPr>
            <p:spPr>
              <a:xfrm>
                <a:off x="4599753" y="1673728"/>
                <a:ext cx="3330951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自适应增量调制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(ADM)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218" name="组合 217"/>
          <p:cNvGrpSpPr/>
          <p:nvPr/>
        </p:nvGrpSpPr>
        <p:grpSpPr>
          <a:xfrm>
            <a:off x="3372900" y="3539951"/>
            <a:ext cx="4532850" cy="714085"/>
            <a:chOff x="4397979" y="1560722"/>
            <a:chExt cx="4532850" cy="714085"/>
          </a:xfrm>
        </p:grpSpPr>
        <p:sp>
          <p:nvSpPr>
            <p:cNvPr id="219" name="矩形: 圆角 218"/>
            <p:cNvSpPr/>
            <p:nvPr/>
          </p:nvSpPr>
          <p:spPr>
            <a:xfrm>
              <a:off x="4512179" y="1596162"/>
              <a:ext cx="37228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20" name="组合 219"/>
            <p:cNvGrpSpPr/>
            <p:nvPr/>
          </p:nvGrpSpPr>
          <p:grpSpPr>
            <a:xfrm>
              <a:off x="4397979" y="1560722"/>
              <a:ext cx="4532850" cy="714085"/>
              <a:chOff x="4397979" y="1560722"/>
              <a:chExt cx="4532850" cy="714085"/>
            </a:xfrm>
          </p:grpSpPr>
          <p:sp>
            <p:nvSpPr>
              <p:cNvPr id="22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2" name="矩形 221"/>
              <p:cNvSpPr/>
              <p:nvPr/>
            </p:nvSpPr>
            <p:spPr>
              <a:xfrm>
                <a:off x="4599753" y="1683253"/>
                <a:ext cx="4331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自适应差分编码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(ADPCM)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223" name="组合 222"/>
          <p:cNvGrpSpPr/>
          <p:nvPr/>
        </p:nvGrpSpPr>
        <p:grpSpPr>
          <a:xfrm>
            <a:off x="7611525" y="3539951"/>
            <a:ext cx="3837034" cy="714085"/>
            <a:chOff x="4397979" y="1560722"/>
            <a:chExt cx="3837034" cy="714085"/>
          </a:xfrm>
        </p:grpSpPr>
        <p:sp>
          <p:nvSpPr>
            <p:cNvPr id="224" name="矩形: 圆角 223"/>
            <p:cNvSpPr/>
            <p:nvPr/>
          </p:nvSpPr>
          <p:spPr>
            <a:xfrm>
              <a:off x="4512179" y="1596162"/>
              <a:ext cx="37228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25" name="组合 224"/>
            <p:cNvGrpSpPr/>
            <p:nvPr/>
          </p:nvGrpSpPr>
          <p:grpSpPr>
            <a:xfrm>
              <a:off x="4397979" y="1560722"/>
              <a:ext cx="3837034" cy="714085"/>
              <a:chOff x="4397979" y="1560722"/>
              <a:chExt cx="3837034" cy="714085"/>
            </a:xfrm>
          </p:grpSpPr>
          <p:sp>
            <p:nvSpPr>
              <p:cNvPr id="22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7" name="矩形 226"/>
              <p:cNvSpPr/>
              <p:nvPr/>
            </p:nvSpPr>
            <p:spPr>
              <a:xfrm>
                <a:off x="4599753" y="1683253"/>
                <a:ext cx="3635260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自适应预测编码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(APC)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228" name="组合 227"/>
          <p:cNvGrpSpPr/>
          <p:nvPr/>
        </p:nvGrpSpPr>
        <p:grpSpPr>
          <a:xfrm>
            <a:off x="3372900" y="4689373"/>
            <a:ext cx="3837034" cy="714085"/>
            <a:chOff x="4397979" y="1560722"/>
            <a:chExt cx="3837034" cy="714085"/>
          </a:xfrm>
        </p:grpSpPr>
        <p:sp>
          <p:nvSpPr>
            <p:cNvPr id="229" name="矩形: 圆角 228"/>
            <p:cNvSpPr/>
            <p:nvPr/>
          </p:nvSpPr>
          <p:spPr>
            <a:xfrm>
              <a:off x="4512179" y="1596162"/>
              <a:ext cx="37228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30" name="组合 229"/>
            <p:cNvGrpSpPr/>
            <p:nvPr/>
          </p:nvGrpSpPr>
          <p:grpSpPr>
            <a:xfrm>
              <a:off x="4397979" y="1560722"/>
              <a:ext cx="3837034" cy="714085"/>
              <a:chOff x="4397979" y="1560722"/>
              <a:chExt cx="3837034" cy="714085"/>
            </a:xfrm>
          </p:grpSpPr>
          <p:sp>
            <p:nvSpPr>
              <p:cNvPr id="23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32" name="矩形 231"/>
              <p:cNvSpPr/>
              <p:nvPr/>
            </p:nvSpPr>
            <p:spPr>
              <a:xfrm>
                <a:off x="4599753" y="1673728"/>
                <a:ext cx="3635260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自适应子带编码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(ASBC)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233" name="组合 232"/>
          <p:cNvGrpSpPr/>
          <p:nvPr/>
        </p:nvGrpSpPr>
        <p:grpSpPr>
          <a:xfrm>
            <a:off x="7611525" y="4689373"/>
            <a:ext cx="3837034" cy="714085"/>
            <a:chOff x="4397979" y="1560722"/>
            <a:chExt cx="3837034" cy="714085"/>
          </a:xfrm>
        </p:grpSpPr>
        <p:sp>
          <p:nvSpPr>
            <p:cNvPr id="234" name="矩形: 圆角 233"/>
            <p:cNvSpPr/>
            <p:nvPr/>
          </p:nvSpPr>
          <p:spPr>
            <a:xfrm>
              <a:off x="4512179" y="1596162"/>
              <a:ext cx="37228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35" name="组合 234"/>
            <p:cNvGrpSpPr/>
            <p:nvPr/>
          </p:nvGrpSpPr>
          <p:grpSpPr>
            <a:xfrm>
              <a:off x="4397979" y="1560722"/>
              <a:ext cx="3837034" cy="714085"/>
              <a:chOff x="4397979" y="1560722"/>
              <a:chExt cx="3837034" cy="714085"/>
            </a:xfrm>
          </p:grpSpPr>
          <p:sp>
            <p:nvSpPr>
              <p:cNvPr id="23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37" name="矩形 236"/>
              <p:cNvSpPr/>
              <p:nvPr/>
            </p:nvSpPr>
            <p:spPr>
              <a:xfrm>
                <a:off x="4599753" y="1673728"/>
                <a:ext cx="3635260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自适应变换编码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(ATC)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p:grpSp>
      </p:grpSp>
      <p:grpSp>
        <p:nvGrpSpPr>
          <p:cNvPr id="242" name="组合 241"/>
          <p:cNvGrpSpPr/>
          <p:nvPr/>
        </p:nvGrpSpPr>
        <p:grpSpPr>
          <a:xfrm>
            <a:off x="1259350" y="671653"/>
            <a:ext cx="3621405" cy="840105"/>
            <a:chOff x="3135993" y="1051060"/>
            <a:chExt cx="3621405" cy="840105"/>
          </a:xfrm>
        </p:grpSpPr>
        <p:sp>
          <p:nvSpPr>
            <p:cNvPr id="243" name="矩形: 圆角 242"/>
            <p:cNvSpPr/>
            <p:nvPr/>
          </p:nvSpPr>
          <p:spPr>
            <a:xfrm>
              <a:off x="3839573" y="1280930"/>
              <a:ext cx="2917825" cy="610235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3972879" y="1333399"/>
              <a:ext cx="26720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常见的波形编码</a:t>
              </a:r>
            </a:p>
          </p:txBody>
        </p:sp>
        <p:sp>
          <p:nvSpPr>
            <p:cNvPr id="245" name="矩形 244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46" name="直接连接符 24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/>
          <p:cNvSpPr/>
          <p:nvPr/>
        </p:nvSpPr>
        <p:spPr>
          <a:xfrm>
            <a:off x="2840647" y="2850863"/>
            <a:ext cx="1576117" cy="1576117"/>
          </a:xfrm>
          <a:prstGeom prst="ellipse">
            <a:avLst/>
          </a:prstGeom>
          <a:solidFill>
            <a:srgbClr val="0F73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9" name="Rectangle 2"/>
          <p:cNvSpPr txBox="1"/>
          <p:nvPr/>
        </p:nvSpPr>
        <p:spPr>
          <a:xfrm>
            <a:off x="2996748" y="3149214"/>
            <a:ext cx="1263915" cy="979414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pitchFamily="49" charset="-122"/>
              </a:rPr>
              <a:t>参数编码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00" name="Group 36"/>
          <p:cNvGrpSpPr/>
          <p:nvPr/>
        </p:nvGrpSpPr>
        <p:grpSpPr>
          <a:xfrm>
            <a:off x="2509962" y="2637125"/>
            <a:ext cx="2145894" cy="2111394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201" name="Freeform 9"/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10"/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5081441" y="3272989"/>
            <a:ext cx="4222218" cy="714085"/>
            <a:chOff x="4397979" y="1560722"/>
            <a:chExt cx="4222218" cy="714085"/>
          </a:xfrm>
        </p:grpSpPr>
        <p:sp>
          <p:nvSpPr>
            <p:cNvPr id="219" name="矩形: 圆角 218"/>
            <p:cNvSpPr/>
            <p:nvPr/>
          </p:nvSpPr>
          <p:spPr>
            <a:xfrm>
              <a:off x="4512179" y="1596162"/>
              <a:ext cx="4108018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20" name="组合 219"/>
            <p:cNvGrpSpPr/>
            <p:nvPr/>
          </p:nvGrpSpPr>
          <p:grpSpPr>
            <a:xfrm>
              <a:off x="4397979" y="1560722"/>
              <a:ext cx="4147573" cy="714085"/>
              <a:chOff x="4397979" y="1560722"/>
              <a:chExt cx="4147573" cy="714085"/>
            </a:xfrm>
          </p:grpSpPr>
          <p:sp>
            <p:nvSpPr>
              <p:cNvPr id="22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2" name="矩形 221"/>
              <p:cNvSpPr/>
              <p:nvPr/>
            </p:nvSpPr>
            <p:spPr>
              <a:xfrm>
                <a:off x="4599753" y="1645929"/>
                <a:ext cx="39457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线性预测编码 </a:t>
                </a: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(LPC) </a:t>
                </a: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等</a:t>
                </a:r>
              </a:p>
            </p:txBody>
          </p:sp>
        </p:grpSp>
      </p:grpSp>
      <p:grpSp>
        <p:nvGrpSpPr>
          <p:cNvPr id="208" name="组合 207"/>
          <p:cNvGrpSpPr/>
          <p:nvPr/>
        </p:nvGrpSpPr>
        <p:grpSpPr>
          <a:xfrm>
            <a:off x="1259350" y="671653"/>
            <a:ext cx="2560320" cy="840105"/>
            <a:chOff x="3135993" y="1051060"/>
            <a:chExt cx="2560320" cy="840105"/>
          </a:xfrm>
        </p:grpSpPr>
        <p:sp>
          <p:nvSpPr>
            <p:cNvPr id="209" name="矩形: 圆角 208"/>
            <p:cNvSpPr/>
            <p:nvPr/>
          </p:nvSpPr>
          <p:spPr>
            <a:xfrm>
              <a:off x="3839573" y="1280930"/>
              <a:ext cx="1856740" cy="610235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0" name="矩形 209"/>
            <p:cNvSpPr/>
            <p:nvPr/>
          </p:nvSpPr>
          <p:spPr>
            <a:xfrm>
              <a:off x="3972879" y="1333399"/>
              <a:ext cx="16052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参数编码</a:t>
              </a:r>
            </a:p>
          </p:txBody>
        </p:sp>
        <p:sp>
          <p:nvSpPr>
            <p:cNvPr id="211" name="矩形 21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12" name="直接连接符 21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语音信号的编码方式可以分为两大类：</a:t>
            </a:r>
            <a:r>
              <a:rPr lang="zh-CN" altLang="en-US" sz="2400" dirty="0" smtClean="0">
                <a:solidFill>
                  <a:srgbClr val="639EF4"/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rgbClr val="639EF4"/>
                </a:solidFill>
                <a:ea typeface="+mj-ea"/>
              </a:rPr>
              <a:t>[</a:t>
            </a:r>
            <a:r>
              <a:rPr lang="zh-CN" altLang="en-US" sz="2400" dirty="0" smtClean="0">
                <a:solidFill>
                  <a:srgbClr val="639EF4"/>
                </a:solidFill>
                <a:ea typeface="+mj-ea"/>
              </a:rPr>
              <a:t>填空</a:t>
            </a:r>
            <a:r>
              <a:rPr lang="en-US" altLang="zh-CN" sz="2400" dirty="0" smtClean="0">
                <a:solidFill>
                  <a:srgbClr val="639EF4"/>
                </a:solidFill>
                <a:ea typeface="+mj-ea"/>
              </a:rPr>
              <a:t>1]</a:t>
            </a:r>
            <a:r>
              <a:rPr lang="en-US" altLang="zh-CN" sz="2400" dirty="0" smtClean="0">
                <a:solidFill>
                  <a:srgbClr val="000000"/>
                </a:solidFill>
                <a:ea typeface="+mj-ea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和</a:t>
            </a:r>
            <a:r>
              <a:rPr lang="zh-CN" altLang="en-US" sz="2400" dirty="0" smtClean="0">
                <a:solidFill>
                  <a:srgbClr val="639EF4"/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rgbClr val="639EF4"/>
                </a:solidFill>
                <a:ea typeface="+mj-ea"/>
              </a:rPr>
              <a:t>[</a:t>
            </a:r>
            <a:r>
              <a:rPr lang="zh-CN" altLang="en-US" sz="2400" dirty="0" smtClean="0">
                <a:solidFill>
                  <a:srgbClr val="639EF4"/>
                </a:solidFill>
                <a:ea typeface="+mj-ea"/>
              </a:rPr>
              <a:t>填空</a:t>
            </a:r>
            <a:r>
              <a:rPr lang="en-US" altLang="zh-CN" sz="2400" dirty="0" smtClean="0">
                <a:solidFill>
                  <a:srgbClr val="639EF4"/>
                </a:solidFill>
                <a:ea typeface="+mj-ea"/>
              </a:rPr>
              <a:t>2]</a:t>
            </a:r>
            <a:r>
              <a:rPr lang="en-US" altLang="zh-CN" sz="2400" dirty="0" smtClean="0">
                <a:solidFill>
                  <a:srgbClr val="000000"/>
                </a:solidFill>
                <a:ea typeface="+mj-ea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ea typeface="+mj-ea"/>
              </a:rPr>
              <a:t>，前者</a:t>
            </a:r>
            <a:r>
              <a:rPr lang="zh-CN" altLang="en-US" sz="2400" dirty="0">
                <a:ea typeface="+mj-ea"/>
              </a:rPr>
              <a:t>力图使重建的语音波形保持原语音信号的波形形状</a:t>
            </a:r>
            <a:r>
              <a:rPr lang="zh-CN" altLang="en-US" sz="2400" dirty="0">
                <a:latin typeface="+mn-ea"/>
              </a:rPr>
              <a:t>。 </a:t>
            </a:r>
          </a:p>
          <a:p>
            <a:pPr lvl="0">
              <a:lnSpc>
                <a:spcPct val="150000"/>
              </a:lnSpc>
            </a:pPr>
            <a:endParaRPr lang="zh-CN" altLang="en-US" sz="2400" dirty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194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椭圆 170"/>
          <p:cNvSpPr/>
          <p:nvPr/>
        </p:nvSpPr>
        <p:spPr>
          <a:xfrm>
            <a:off x="3153617" y="2287839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72" name="直接箭头连接符 171"/>
          <p:cNvCxnSpPr/>
          <p:nvPr/>
        </p:nvCxnSpPr>
        <p:spPr>
          <a:xfrm>
            <a:off x="3761197" y="2629575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atom_192635"/>
          <p:cNvSpPr>
            <a:spLocks noChangeAspect="1"/>
          </p:cNvSpPr>
          <p:nvPr/>
        </p:nvSpPr>
        <p:spPr bwMode="auto">
          <a:xfrm>
            <a:off x="3310545" y="2433133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4" name="矩形 173"/>
          <p:cNvSpPr/>
          <p:nvPr/>
        </p:nvSpPr>
        <p:spPr>
          <a:xfrm>
            <a:off x="4394951" y="2365224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傅立叶变换与短时傅立叶变换</a:t>
            </a:r>
          </a:p>
        </p:txBody>
      </p:sp>
      <p:sp>
        <p:nvSpPr>
          <p:cNvPr id="175" name="椭圆 174"/>
          <p:cNvSpPr/>
          <p:nvPr/>
        </p:nvSpPr>
        <p:spPr>
          <a:xfrm>
            <a:off x="3153617" y="3460491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76" name="直接箭头连接符 175"/>
          <p:cNvCxnSpPr/>
          <p:nvPr/>
        </p:nvCxnSpPr>
        <p:spPr>
          <a:xfrm>
            <a:off x="3761197" y="3802227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atom_192635"/>
          <p:cNvSpPr>
            <a:spLocks noChangeAspect="1"/>
          </p:cNvSpPr>
          <p:nvPr/>
        </p:nvSpPr>
        <p:spPr bwMode="auto">
          <a:xfrm>
            <a:off x="3310545" y="3605785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4394951" y="35378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小波变换</a:t>
            </a:r>
          </a:p>
        </p:txBody>
      </p:sp>
      <p:sp>
        <p:nvSpPr>
          <p:cNvPr id="179" name="椭圆 178"/>
          <p:cNvSpPr/>
          <p:nvPr/>
        </p:nvSpPr>
        <p:spPr>
          <a:xfrm>
            <a:off x="3153617" y="4633242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80" name="直接箭头连接符 179"/>
          <p:cNvCxnSpPr/>
          <p:nvPr/>
        </p:nvCxnSpPr>
        <p:spPr>
          <a:xfrm>
            <a:off x="3761197" y="4974978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atom_192635"/>
          <p:cNvSpPr>
            <a:spLocks noChangeAspect="1"/>
          </p:cNvSpPr>
          <p:nvPr/>
        </p:nvSpPr>
        <p:spPr bwMode="auto">
          <a:xfrm>
            <a:off x="3310545" y="4778536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2" name="矩形 181"/>
          <p:cNvSpPr/>
          <p:nvPr/>
        </p:nvSpPr>
        <p:spPr>
          <a:xfrm>
            <a:off x="4394951" y="471062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离散余弦变换</a:t>
            </a:r>
          </a:p>
        </p:txBody>
      </p:sp>
      <p:grpSp>
        <p:nvGrpSpPr>
          <p:cNvPr id="199" name="组合 198"/>
          <p:cNvGrpSpPr/>
          <p:nvPr/>
        </p:nvGrpSpPr>
        <p:grpSpPr>
          <a:xfrm>
            <a:off x="1259350" y="671653"/>
            <a:ext cx="4100050" cy="840284"/>
            <a:chOff x="3135993" y="1051060"/>
            <a:chExt cx="4100050" cy="840284"/>
          </a:xfrm>
        </p:grpSpPr>
        <p:sp>
          <p:nvSpPr>
            <p:cNvPr id="200" name="矩形: 圆角 199"/>
            <p:cNvSpPr/>
            <p:nvPr/>
          </p:nvSpPr>
          <p:spPr>
            <a:xfrm>
              <a:off x="3839426" y="1280937"/>
              <a:ext cx="33966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3972879" y="1333399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常用语音处理算法</a:t>
              </a:r>
            </a:p>
          </p:txBody>
        </p:sp>
        <p:sp>
          <p:nvSpPr>
            <p:cNvPr id="202" name="矩形 201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03" name="直接连接符 202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3" grpId="0" animBg="1"/>
      <p:bldP spid="174" grpId="0"/>
      <p:bldP spid="175" grpId="0" animBg="1"/>
      <p:bldP spid="177" grpId="0" animBg="1"/>
      <p:bldP spid="178" grpId="0"/>
      <p:bldP spid="179" grpId="0" animBg="1"/>
      <p:bldP spid="181" grpId="0" animBg="1"/>
      <p:bldP spid="1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49343" y="1003513"/>
            <a:ext cx="3777229" cy="791052"/>
            <a:chOff x="824071" y="1564267"/>
            <a:chExt cx="3777229" cy="791052"/>
          </a:xfrm>
        </p:grpSpPr>
        <p:sp>
          <p:nvSpPr>
            <p:cNvPr id="29" name="矩形: 圆角 28"/>
            <p:cNvSpPr/>
            <p:nvPr/>
          </p:nvSpPr>
          <p:spPr>
            <a:xfrm>
              <a:off x="824071" y="1740416"/>
              <a:ext cx="3777229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522" y="1789991"/>
              <a:ext cx="2698175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离散傅立叶变换</a:t>
              </a: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aphicFrame>
        <p:nvGraphicFramePr>
          <p:cNvPr id="18" name="对象 74755"/>
          <p:cNvGraphicFramePr/>
          <p:nvPr/>
        </p:nvGraphicFramePr>
        <p:xfrm>
          <a:off x="3200400" y="2467429"/>
          <a:ext cx="61976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r:id="rId4" imgW="1485900" imgH="431800" progId="Equation.3">
                  <p:embed/>
                </p:oleObj>
              </mc:Choice>
              <mc:Fallback>
                <p:oleObj r:id="rId4" imgW="1485900" imgH="431800" progId="Equation.3">
                  <p:embed/>
                  <p:pic>
                    <p:nvPicPr>
                      <p:cNvPr id="0" name="对象 7475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0400" y="2467429"/>
                        <a:ext cx="6197600" cy="1339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74757"/>
          <p:cNvGraphicFramePr/>
          <p:nvPr/>
        </p:nvGraphicFramePr>
        <p:xfrm>
          <a:off x="3200400" y="4296229"/>
          <a:ext cx="6197600" cy="126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r:id="rId6" imgW="1574165" imgH="431800" progId="Equation.3">
                  <p:embed/>
                </p:oleObj>
              </mc:Choice>
              <mc:Fallback>
                <p:oleObj r:id="rId6" imgW="1574165" imgH="431800" progId="Equation.3">
                  <p:embed/>
                  <p:pic>
                    <p:nvPicPr>
                      <p:cNvPr id="0" name="对象 7475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0400" y="4296229"/>
                        <a:ext cx="6197600" cy="1268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小波&quot;],&quot;CaseSensitive&quot;:false,&quot;FuzzyMatch&quot;:false}]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2.0"/>
  <p:tag name="PROBLEMBLANK" val="[{&quot;Num&quot;:1,&quot;Score&quot;:1.0,&quot;Answers&quot;:[&quot;波形编码&quot;],&quot;CaseSensitive&quot;:false,&quot;FuzzyMatch&quot;:false},{&quot;Num&quot;:2,&quot;Score&quot;:1.0,&quot;Answers&quot;:[&quot;参数编码&quot;],&quot;CaseSensitive&quot;:false,&quot;FuzzyMatch&quot;:false}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1230</Words>
  <Application>Microsoft Office PowerPoint</Application>
  <PresentationFormat>宽屏</PresentationFormat>
  <Paragraphs>220</Paragraphs>
  <Slides>30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Microsoft Yahei</vt:lpstr>
      <vt:lpstr>等线</vt:lpstr>
      <vt:lpstr>黑体</vt:lpstr>
      <vt:lpstr>思源黑体 CN Heavy</vt:lpstr>
      <vt:lpstr>思源黑体 CN Normal</vt:lpstr>
      <vt:lpstr>宋体</vt:lpstr>
      <vt:lpstr>微软雅黑</vt:lpstr>
      <vt:lpstr>微软雅黑 Light</vt:lpstr>
      <vt:lpstr>Arial</vt:lpstr>
      <vt:lpstr>Calibri</vt:lpstr>
      <vt:lpstr>Times New Roman</vt:lpstr>
      <vt:lpstr>Office 主题​​</vt:lpstr>
      <vt:lpstr>Microsoft 公式 3.0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113</cp:revision>
  <dcterms:created xsi:type="dcterms:W3CDTF">2019-09-27T01:23:00Z</dcterms:created>
  <dcterms:modified xsi:type="dcterms:W3CDTF">2020-03-10T07:32:37Z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